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1" r:id="rId2"/>
    <p:sldId id="302" r:id="rId3"/>
    <p:sldId id="305" r:id="rId4"/>
    <p:sldId id="308" r:id="rId5"/>
    <p:sldId id="306" r:id="rId6"/>
    <p:sldId id="282" r:id="rId7"/>
    <p:sldId id="303" r:id="rId8"/>
    <p:sldId id="304" r:id="rId9"/>
    <p:sldId id="307" r:id="rId10"/>
    <p:sldId id="283" r:id="rId11"/>
    <p:sldId id="309" r:id="rId12"/>
    <p:sldId id="310" r:id="rId13"/>
    <p:sldId id="318" r:id="rId14"/>
    <p:sldId id="311" r:id="rId15"/>
    <p:sldId id="313" r:id="rId16"/>
    <p:sldId id="314" r:id="rId17"/>
    <p:sldId id="315" r:id="rId18"/>
    <p:sldId id="317" r:id="rId19"/>
    <p:sldId id="319" r:id="rId20"/>
    <p:sldId id="320" r:id="rId21"/>
    <p:sldId id="321" r:id="rId22"/>
    <p:sldId id="322" r:id="rId23"/>
    <p:sldId id="323" r:id="rId24"/>
    <p:sldId id="312" r:id="rId25"/>
    <p:sldId id="325" r:id="rId26"/>
    <p:sldId id="324" r:id="rId27"/>
    <p:sldId id="29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59" d="100"/>
          <a:sy n="59" d="100"/>
        </p:scale>
        <p:origin x="14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Biomass</a:t>
            </a:r>
          </a:p>
        </c:rich>
      </c:tx>
      <c:layout>
        <c:manualLayout>
          <c:xMode val="edge"/>
          <c:yMode val="edge"/>
          <c:x val="0.44483985931331232"/>
          <c:y val="1.9633432264478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0960854092526666E-2"/>
          <c:y val="0.13874345549738221"/>
          <c:w val="0.76957295373665469"/>
          <c:h val="0.74869109947643975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[gorcam.xls]Biomass!$Q$3</c:f>
              <c:strCache>
                <c:ptCount val="1"/>
                <c:pt idx="0">
                  <c:v>Soil</c:v>
                </c:pt>
              </c:strCache>
            </c:strRef>
          </c:tx>
          <c:spPr>
            <a:solidFill>
              <a:srgbClr val="800000"/>
            </a:solidFill>
            <a:ln w="25400">
              <a:noFill/>
            </a:ln>
          </c:spPr>
          <c:invertIfNegative val="0"/>
          <c:cat>
            <c:numRef>
              <c:f>[gorcam.xls]Biomass!$A$4:$A$104</c:f>
              <c:numCache>
                <c:formatCode>General</c:formatCode>
                <c:ptCount val="10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  <c:pt idx="27">
                  <c:v>2031</c:v>
                </c:pt>
                <c:pt idx="28">
                  <c:v>2032</c:v>
                </c:pt>
                <c:pt idx="29">
                  <c:v>2033</c:v>
                </c:pt>
                <c:pt idx="30">
                  <c:v>2034</c:v>
                </c:pt>
                <c:pt idx="31">
                  <c:v>2035</c:v>
                </c:pt>
                <c:pt idx="32">
                  <c:v>2036</c:v>
                </c:pt>
                <c:pt idx="33">
                  <c:v>2037</c:v>
                </c:pt>
                <c:pt idx="34">
                  <c:v>2038</c:v>
                </c:pt>
                <c:pt idx="35">
                  <c:v>2039</c:v>
                </c:pt>
                <c:pt idx="36">
                  <c:v>2040</c:v>
                </c:pt>
                <c:pt idx="37">
                  <c:v>2041</c:v>
                </c:pt>
                <c:pt idx="38">
                  <c:v>2042</c:v>
                </c:pt>
                <c:pt idx="39">
                  <c:v>2043</c:v>
                </c:pt>
                <c:pt idx="40">
                  <c:v>2044</c:v>
                </c:pt>
                <c:pt idx="41">
                  <c:v>2045</c:v>
                </c:pt>
                <c:pt idx="42">
                  <c:v>2046</c:v>
                </c:pt>
                <c:pt idx="43">
                  <c:v>2047</c:v>
                </c:pt>
                <c:pt idx="44">
                  <c:v>2048</c:v>
                </c:pt>
                <c:pt idx="45">
                  <c:v>2049</c:v>
                </c:pt>
                <c:pt idx="46">
                  <c:v>2050</c:v>
                </c:pt>
                <c:pt idx="47">
                  <c:v>2051</c:v>
                </c:pt>
                <c:pt idx="48">
                  <c:v>2052</c:v>
                </c:pt>
                <c:pt idx="49">
                  <c:v>2053</c:v>
                </c:pt>
                <c:pt idx="50">
                  <c:v>2054</c:v>
                </c:pt>
                <c:pt idx="51">
                  <c:v>2055</c:v>
                </c:pt>
                <c:pt idx="52">
                  <c:v>2056</c:v>
                </c:pt>
                <c:pt idx="53">
                  <c:v>2057</c:v>
                </c:pt>
                <c:pt idx="54">
                  <c:v>2058</c:v>
                </c:pt>
                <c:pt idx="55">
                  <c:v>2059</c:v>
                </c:pt>
                <c:pt idx="56">
                  <c:v>2060</c:v>
                </c:pt>
                <c:pt idx="57">
                  <c:v>2061</c:v>
                </c:pt>
                <c:pt idx="58">
                  <c:v>2062</c:v>
                </c:pt>
                <c:pt idx="59">
                  <c:v>2063</c:v>
                </c:pt>
                <c:pt idx="60">
                  <c:v>2064</c:v>
                </c:pt>
                <c:pt idx="61">
                  <c:v>2065</c:v>
                </c:pt>
                <c:pt idx="62">
                  <c:v>2066</c:v>
                </c:pt>
                <c:pt idx="63">
                  <c:v>2067</c:v>
                </c:pt>
                <c:pt idx="64">
                  <c:v>2068</c:v>
                </c:pt>
                <c:pt idx="65">
                  <c:v>2069</c:v>
                </c:pt>
                <c:pt idx="66">
                  <c:v>2070</c:v>
                </c:pt>
                <c:pt idx="67">
                  <c:v>2071</c:v>
                </c:pt>
                <c:pt idx="68">
                  <c:v>2072</c:v>
                </c:pt>
                <c:pt idx="69">
                  <c:v>2073</c:v>
                </c:pt>
                <c:pt idx="70">
                  <c:v>2074</c:v>
                </c:pt>
                <c:pt idx="71">
                  <c:v>2075</c:v>
                </c:pt>
                <c:pt idx="72">
                  <c:v>2076</c:v>
                </c:pt>
                <c:pt idx="73">
                  <c:v>2077</c:v>
                </c:pt>
                <c:pt idx="74">
                  <c:v>2078</c:v>
                </c:pt>
                <c:pt idx="75">
                  <c:v>2079</c:v>
                </c:pt>
                <c:pt idx="76">
                  <c:v>2080</c:v>
                </c:pt>
                <c:pt idx="77">
                  <c:v>2081</c:v>
                </c:pt>
                <c:pt idx="78">
                  <c:v>2082</c:v>
                </c:pt>
                <c:pt idx="79">
                  <c:v>2083</c:v>
                </c:pt>
                <c:pt idx="80">
                  <c:v>2084</c:v>
                </c:pt>
                <c:pt idx="81">
                  <c:v>2085</c:v>
                </c:pt>
                <c:pt idx="82">
                  <c:v>2086</c:v>
                </c:pt>
                <c:pt idx="83">
                  <c:v>2087</c:v>
                </c:pt>
                <c:pt idx="84">
                  <c:v>2088</c:v>
                </c:pt>
                <c:pt idx="85">
                  <c:v>2089</c:v>
                </c:pt>
                <c:pt idx="86">
                  <c:v>2090</c:v>
                </c:pt>
                <c:pt idx="87">
                  <c:v>2091</c:v>
                </c:pt>
                <c:pt idx="88">
                  <c:v>2092</c:v>
                </c:pt>
                <c:pt idx="89">
                  <c:v>2093</c:v>
                </c:pt>
                <c:pt idx="90">
                  <c:v>2094</c:v>
                </c:pt>
                <c:pt idx="91">
                  <c:v>2095</c:v>
                </c:pt>
                <c:pt idx="92">
                  <c:v>2096</c:v>
                </c:pt>
                <c:pt idx="93">
                  <c:v>2097</c:v>
                </c:pt>
                <c:pt idx="94">
                  <c:v>2098</c:v>
                </c:pt>
                <c:pt idx="95">
                  <c:v>2099</c:v>
                </c:pt>
                <c:pt idx="96">
                  <c:v>2100</c:v>
                </c:pt>
                <c:pt idx="97">
                  <c:v>2101</c:v>
                </c:pt>
                <c:pt idx="98">
                  <c:v>2102</c:v>
                </c:pt>
                <c:pt idx="99">
                  <c:v>2103</c:v>
                </c:pt>
                <c:pt idx="100">
                  <c:v>2104</c:v>
                </c:pt>
              </c:numCache>
            </c:numRef>
          </c:cat>
          <c:val>
            <c:numRef>
              <c:f>[gorcam.xls]Biomass!$Q$4:$Q$104</c:f>
              <c:numCache>
                <c:formatCode>0.0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0.69865983658934616</c:v>
                </c:pt>
                <c:pt idx="3">
                  <c:v>1.9159005338054742</c:v>
                </c:pt>
                <c:pt idx="4">
                  <c:v>3.5133981404532548</c:v>
                </c:pt>
                <c:pt idx="5">
                  <c:v>5.3849753986113136</c:v>
                </c:pt>
                <c:pt idx="6">
                  <c:v>7.4492119099116278</c:v>
                </c:pt>
                <c:pt idx="7">
                  <c:v>9.6437583873894184</c:v>
                </c:pt>
                <c:pt idx="8">
                  <c:v>11.920960337247481</c:v>
                </c:pt>
                <c:pt idx="9">
                  <c:v>14.244488288703179</c:v>
                </c:pt>
                <c:pt idx="10">
                  <c:v>16.586742041998871</c:v>
                </c:pt>
                <c:pt idx="11">
                  <c:v>18.92685035241449</c:v>
                </c:pt>
                <c:pt idx="12">
                  <c:v>21.249128850378931</c:v>
                </c:pt>
                <c:pt idx="13">
                  <c:v>23.541890751972321</c:v>
                </c:pt>
                <c:pt idx="14">
                  <c:v>25.796529288684894</c:v>
                </c:pt>
                <c:pt idx="15">
                  <c:v>28.006809501802451</c:v>
                </c:pt>
                <c:pt idx="16">
                  <c:v>30.168321423747383</c:v>
                </c:pt>
                <c:pt idx="17">
                  <c:v>32.278057716271796</c:v>
                </c:pt>
                <c:pt idx="18">
                  <c:v>34.334087327720077</c:v>
                </c:pt>
                <c:pt idx="19">
                  <c:v>36.335303262115509</c:v>
                </c:pt>
                <c:pt idx="20">
                  <c:v>38.281227576678624</c:v>
                </c:pt>
                <c:pt idx="21">
                  <c:v>40.171860590663584</c:v>
                </c:pt>
                <c:pt idx="22">
                  <c:v>42.007564264997214</c:v>
                </c:pt>
                <c:pt idx="23">
                  <c:v>43.788972004765924</c:v>
                </c:pt>
                <c:pt idx="24">
                  <c:v>45.516918903031865</c:v>
                </c:pt>
                <c:pt idx="25">
                  <c:v>47.192387806072546</c:v>
                </c:pt>
                <c:pt idx="26">
                  <c:v>48.816467630144103</c:v>
                </c:pt>
                <c:pt idx="27">
                  <c:v>50.390321169922885</c:v>
                </c:pt>
                <c:pt idx="28">
                  <c:v>51.915160263988156</c:v>
                </c:pt>
                <c:pt idx="29">
                  <c:v>53.392226665463035</c:v>
                </c:pt>
                <c:pt idx="30">
                  <c:v>54.822777338855971</c:v>
                </c:pt>
                <c:pt idx="31">
                  <c:v>56.208073192359777</c:v>
                </c:pt>
                <c:pt idx="32">
                  <c:v>57.549370477714206</c:v>
                </c:pt>
                <c:pt idx="33">
                  <c:v>58.84791426212923</c:v>
                </c:pt>
                <c:pt idx="34">
                  <c:v>60.104933510187827</c:v>
                </c:pt>
                <c:pt idx="35">
                  <c:v>61.321637416960861</c:v>
                </c:pt>
                <c:pt idx="36">
                  <c:v>62.499212713607207</c:v>
                </c:pt>
                <c:pt idx="37">
                  <c:v>63.638821728775504</c:v>
                </c:pt>
                <c:pt idx="38">
                  <c:v>64.74160103724256</c:v>
                </c:pt>
                <c:pt idx="39">
                  <c:v>65.808660564564207</c:v>
                </c:pt>
                <c:pt idx="40">
                  <c:v>66.841083045508256</c:v>
                </c:pt>
                <c:pt idx="41">
                  <c:v>67.839923756566108</c:v>
                </c:pt>
                <c:pt idx="42">
                  <c:v>68.806210460353526</c:v>
                </c:pt>
                <c:pt idx="43">
                  <c:v>69.740943513336362</c:v>
                </c:pt>
                <c:pt idx="44">
                  <c:v>70.645096098925492</c:v>
                </c:pt>
                <c:pt idx="45">
                  <c:v>71.519614556251327</c:v>
                </c:pt>
                <c:pt idx="46">
                  <c:v>72.36541878137335</c:v>
                </c:pt>
                <c:pt idx="47">
                  <c:v>73.18340268271163</c:v>
                </c:pt>
                <c:pt idx="48">
                  <c:v>73.974434676417673</c:v>
                </c:pt>
                <c:pt idx="49">
                  <c:v>74.739358210475942</c:v>
                </c:pt>
                <c:pt idx="50">
                  <c:v>75.478992308734234</c:v>
                </c:pt>
                <c:pt idx="51">
                  <c:v>76.19413212794791</c:v>
                </c:pt>
                <c:pt idx="52">
                  <c:v>76.88554952240419</c:v>
                </c:pt>
                <c:pt idx="53">
                  <c:v>77.553993611856654</c:v>
                </c:pt>
                <c:pt idx="54">
                  <c:v>78.200191349417281</c:v>
                </c:pt>
                <c:pt idx="55">
                  <c:v>78.824848086776086</c:v>
                </c:pt>
                <c:pt idx="56">
                  <c:v>79.42864813468961</c:v>
                </c:pt>
                <c:pt idx="57">
                  <c:v>80.012255317132315</c:v>
                </c:pt>
                <c:pt idx="58">
                  <c:v>80.576313517863213</c:v>
                </c:pt>
                <c:pt idx="59">
                  <c:v>81.121447218445937</c:v>
                </c:pt>
                <c:pt idx="60">
                  <c:v>81.648262026987794</c:v>
                </c:pt>
                <c:pt idx="61">
                  <c:v>82.157345197044862</c:v>
                </c:pt>
                <c:pt idx="62">
                  <c:v>82.649266136286727</c:v>
                </c:pt>
                <c:pt idx="63">
                  <c:v>83.124576904630175</c:v>
                </c:pt>
                <c:pt idx="64">
                  <c:v>83.58381270164675</c:v>
                </c:pt>
                <c:pt idx="65">
                  <c:v>84.027492343124067</c:v>
                </c:pt>
                <c:pt idx="66">
                  <c:v>84.456118726723346</c:v>
                </c:pt>
                <c:pt idx="67">
                  <c:v>84.870179286724692</c:v>
                </c:pt>
                <c:pt idx="68">
                  <c:v>85.270146437892961</c:v>
                </c:pt>
                <c:pt idx="69">
                  <c:v>85.656478008529803</c:v>
                </c:pt>
                <c:pt idx="70">
                  <c:v>86.029617662804199</c:v>
                </c:pt>
                <c:pt idx="71">
                  <c:v>86.389995312476302</c:v>
                </c:pt>
                <c:pt idx="72">
                  <c:v>86.738027518146296</c:v>
                </c:pt>
                <c:pt idx="73">
                  <c:v>87.074117880175493</c:v>
                </c:pt>
                <c:pt idx="74">
                  <c:v>87.398657419437654</c:v>
                </c:pt>
                <c:pt idx="75">
                  <c:v>87.71202494806829</c:v>
                </c:pt>
                <c:pt idx="76">
                  <c:v>88.014587430387039</c:v>
                </c:pt>
                <c:pt idx="77">
                  <c:v>88.306700334174224</c:v>
                </c:pt>
                <c:pt idx="78">
                  <c:v>88.588707972486574</c:v>
                </c:pt>
                <c:pt idx="79">
                  <c:v>88.860943836201031</c:v>
                </c:pt>
                <c:pt idx="80">
                  <c:v>89.12373091747736</c:v>
                </c:pt>
                <c:pt idx="81">
                  <c:v>89.377382024332093</c:v>
                </c:pt>
                <c:pt idx="82">
                  <c:v>89.622200086516898</c:v>
                </c:pt>
                <c:pt idx="83">
                  <c:v>89.858478452894644</c:v>
                </c:pt>
                <c:pt idx="84">
                  <c:v>90.086501180505905</c:v>
                </c:pt>
                <c:pt idx="85">
                  <c:v>90.30654331551824</c:v>
                </c:pt>
                <c:pt idx="86">
                  <c:v>90.518871166248758</c:v>
                </c:pt>
                <c:pt idx="87">
                  <c:v>90.723742568449367</c:v>
                </c:pt>
                <c:pt idx="88">
                  <c:v>90.921407143041918</c:v>
                </c:pt>
                <c:pt idx="89">
                  <c:v>91.112106546488633</c:v>
                </c:pt>
                <c:pt idx="90">
                  <c:v>91.296074713980659</c:v>
                </c:pt>
                <c:pt idx="91">
                  <c:v>91.473538095625102</c:v>
                </c:pt>
                <c:pt idx="92">
                  <c:v>91.644715885808324</c:v>
                </c:pt>
                <c:pt idx="93">
                  <c:v>91.809820245910473</c:v>
                </c:pt>
                <c:pt idx="94">
                  <c:v>91.969056520543162</c:v>
                </c:pt>
                <c:pt idx="95">
                  <c:v>92.122623447479427</c:v>
                </c:pt>
                <c:pt idx="96">
                  <c:v>92.270713361441906</c:v>
                </c:pt>
                <c:pt idx="97">
                  <c:v>92.413512391911922</c:v>
                </c:pt>
                <c:pt idx="98">
                  <c:v>92.551200655119302</c:v>
                </c:pt>
                <c:pt idx="99">
                  <c:v>92.683952440369438</c:v>
                </c:pt>
                <c:pt idx="100">
                  <c:v>92.811936390860438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22-42A0-AFF9-672E221ECAEB}"/>
            </c:ext>
          </c:extLst>
        </c:ser>
        <c:ser>
          <c:idx val="1"/>
          <c:order val="1"/>
          <c:tx>
            <c:strRef>
              <c:f>[gorcam.xls]Biomass!$F$2</c:f>
              <c:strCache>
                <c:ptCount val="1"/>
                <c:pt idx="0">
                  <c:v>Roots</c:v>
                </c:pt>
              </c:strCache>
            </c:strRef>
          </c:tx>
          <c:spPr>
            <a:pattFill prst="pct30">
              <a:fgClr>
                <a:srgbClr xmlns:mc="http://schemas.openxmlformats.org/markup-compatibility/2006" xmlns:a14="http://schemas.microsoft.com/office/drawing/2010/main" val="800000" mc:Ignorable="a14" a14:legacySpreadsheetColorIndex="16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25400">
              <a:noFill/>
            </a:ln>
          </c:spPr>
          <c:invertIfNegative val="0"/>
          <c:cat>
            <c:numRef>
              <c:f>[gorcam.xls]Biomass!$A$4:$A$104</c:f>
              <c:numCache>
                <c:formatCode>General</c:formatCode>
                <c:ptCount val="10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  <c:pt idx="27">
                  <c:v>2031</c:v>
                </c:pt>
                <c:pt idx="28">
                  <c:v>2032</c:v>
                </c:pt>
                <c:pt idx="29">
                  <c:v>2033</c:v>
                </c:pt>
                <c:pt idx="30">
                  <c:v>2034</c:v>
                </c:pt>
                <c:pt idx="31">
                  <c:v>2035</c:v>
                </c:pt>
                <c:pt idx="32">
                  <c:v>2036</c:v>
                </c:pt>
                <c:pt idx="33">
                  <c:v>2037</c:v>
                </c:pt>
                <c:pt idx="34">
                  <c:v>2038</c:v>
                </c:pt>
                <c:pt idx="35">
                  <c:v>2039</c:v>
                </c:pt>
                <c:pt idx="36">
                  <c:v>2040</c:v>
                </c:pt>
                <c:pt idx="37">
                  <c:v>2041</c:v>
                </c:pt>
                <c:pt idx="38">
                  <c:v>2042</c:v>
                </c:pt>
                <c:pt idx="39">
                  <c:v>2043</c:v>
                </c:pt>
                <c:pt idx="40">
                  <c:v>2044</c:v>
                </c:pt>
                <c:pt idx="41">
                  <c:v>2045</c:v>
                </c:pt>
                <c:pt idx="42">
                  <c:v>2046</c:v>
                </c:pt>
                <c:pt idx="43">
                  <c:v>2047</c:v>
                </c:pt>
                <c:pt idx="44">
                  <c:v>2048</c:v>
                </c:pt>
                <c:pt idx="45">
                  <c:v>2049</c:v>
                </c:pt>
                <c:pt idx="46">
                  <c:v>2050</c:v>
                </c:pt>
                <c:pt idx="47">
                  <c:v>2051</c:v>
                </c:pt>
                <c:pt idx="48">
                  <c:v>2052</c:v>
                </c:pt>
                <c:pt idx="49">
                  <c:v>2053</c:v>
                </c:pt>
                <c:pt idx="50">
                  <c:v>2054</c:v>
                </c:pt>
                <c:pt idx="51">
                  <c:v>2055</c:v>
                </c:pt>
                <c:pt idx="52">
                  <c:v>2056</c:v>
                </c:pt>
                <c:pt idx="53">
                  <c:v>2057</c:v>
                </c:pt>
                <c:pt idx="54">
                  <c:v>2058</c:v>
                </c:pt>
                <c:pt idx="55">
                  <c:v>2059</c:v>
                </c:pt>
                <c:pt idx="56">
                  <c:v>2060</c:v>
                </c:pt>
                <c:pt idx="57">
                  <c:v>2061</c:v>
                </c:pt>
                <c:pt idx="58">
                  <c:v>2062</c:v>
                </c:pt>
                <c:pt idx="59">
                  <c:v>2063</c:v>
                </c:pt>
                <c:pt idx="60">
                  <c:v>2064</c:v>
                </c:pt>
                <c:pt idx="61">
                  <c:v>2065</c:v>
                </c:pt>
                <c:pt idx="62">
                  <c:v>2066</c:v>
                </c:pt>
                <c:pt idx="63">
                  <c:v>2067</c:v>
                </c:pt>
                <c:pt idx="64">
                  <c:v>2068</c:v>
                </c:pt>
                <c:pt idx="65">
                  <c:v>2069</c:v>
                </c:pt>
                <c:pt idx="66">
                  <c:v>2070</c:v>
                </c:pt>
                <c:pt idx="67">
                  <c:v>2071</c:v>
                </c:pt>
                <c:pt idx="68">
                  <c:v>2072</c:v>
                </c:pt>
                <c:pt idx="69">
                  <c:v>2073</c:v>
                </c:pt>
                <c:pt idx="70">
                  <c:v>2074</c:v>
                </c:pt>
                <c:pt idx="71">
                  <c:v>2075</c:v>
                </c:pt>
                <c:pt idx="72">
                  <c:v>2076</c:v>
                </c:pt>
                <c:pt idx="73">
                  <c:v>2077</c:v>
                </c:pt>
                <c:pt idx="74">
                  <c:v>2078</c:v>
                </c:pt>
                <c:pt idx="75">
                  <c:v>2079</c:v>
                </c:pt>
                <c:pt idx="76">
                  <c:v>2080</c:v>
                </c:pt>
                <c:pt idx="77">
                  <c:v>2081</c:v>
                </c:pt>
                <c:pt idx="78">
                  <c:v>2082</c:v>
                </c:pt>
                <c:pt idx="79">
                  <c:v>2083</c:v>
                </c:pt>
                <c:pt idx="80">
                  <c:v>2084</c:v>
                </c:pt>
                <c:pt idx="81">
                  <c:v>2085</c:v>
                </c:pt>
                <c:pt idx="82">
                  <c:v>2086</c:v>
                </c:pt>
                <c:pt idx="83">
                  <c:v>2087</c:v>
                </c:pt>
                <c:pt idx="84">
                  <c:v>2088</c:v>
                </c:pt>
                <c:pt idx="85">
                  <c:v>2089</c:v>
                </c:pt>
                <c:pt idx="86">
                  <c:v>2090</c:v>
                </c:pt>
                <c:pt idx="87">
                  <c:v>2091</c:v>
                </c:pt>
                <c:pt idx="88">
                  <c:v>2092</c:v>
                </c:pt>
                <c:pt idx="89">
                  <c:v>2093</c:v>
                </c:pt>
                <c:pt idx="90">
                  <c:v>2094</c:v>
                </c:pt>
                <c:pt idx="91">
                  <c:v>2095</c:v>
                </c:pt>
                <c:pt idx="92">
                  <c:v>2096</c:v>
                </c:pt>
                <c:pt idx="93">
                  <c:v>2097</c:v>
                </c:pt>
                <c:pt idx="94">
                  <c:v>2098</c:v>
                </c:pt>
                <c:pt idx="95">
                  <c:v>2099</c:v>
                </c:pt>
                <c:pt idx="96">
                  <c:v>2100</c:v>
                </c:pt>
                <c:pt idx="97">
                  <c:v>2101</c:v>
                </c:pt>
                <c:pt idx="98">
                  <c:v>2102</c:v>
                </c:pt>
                <c:pt idx="99">
                  <c:v>2103</c:v>
                </c:pt>
                <c:pt idx="100">
                  <c:v>2104</c:v>
                </c:pt>
              </c:numCache>
            </c:numRef>
          </c:cat>
          <c:val>
            <c:numRef>
              <c:f>[gorcam.xls]Biomass!$H$4:$H$104</c:f>
              <c:numCache>
                <c:formatCode>0.0</c:formatCode>
                <c:ptCount val="101"/>
                <c:pt idx="0">
                  <c:v>43.5706558694732</c:v>
                </c:pt>
                <c:pt idx="1">
                  <c:v>43.889542627027453</c:v>
                </c:pt>
                <c:pt idx="2">
                  <c:v>44.207126482046426</c:v>
                </c:pt>
                <c:pt idx="3">
                  <c:v>44.523394575849842</c:v>
                </c:pt>
                <c:pt idx="4">
                  <c:v>44.838334666522641</c:v>
                </c:pt>
                <c:pt idx="5">
                  <c:v>45.151935109868539</c:v>
                </c:pt>
                <c:pt idx="6">
                  <c:v>45.464184841014443</c:v>
                </c:pt>
                <c:pt idx="7">
                  <c:v>45.77507335663816</c:v>
                </c:pt>
                <c:pt idx="8">
                  <c:v>46.084590697793111</c:v>
                </c:pt>
                <c:pt idx="9">
                  <c:v>46.39272743330524</c:v>
                </c:pt>
                <c:pt idx="10">
                  <c:v>46.699474643718524</c:v>
                </c:pt>
                <c:pt idx="11">
                  <c:v>47.00482390576672</c:v>
                </c:pt>
                <c:pt idx="12">
                  <c:v>47.308767277350178</c:v>
                </c:pt>
                <c:pt idx="13">
                  <c:v>47.611297282997576</c:v>
                </c:pt>
                <c:pt idx="14">
                  <c:v>47.912406899793304</c:v>
                </c:pt>
                <c:pt idx="15">
                  <c:v>48.212089543752498</c:v>
                </c:pt>
                <c:pt idx="16">
                  <c:v>48.510339056626215</c:v>
                </c:pt>
                <c:pt idx="17">
                  <c:v>48.807149693120301</c:v>
                </c:pt>
                <c:pt idx="18">
                  <c:v>49.102516108512312</c:v>
                </c:pt>
                <c:pt idx="19">
                  <c:v>49.396433346651506</c:v>
                </c:pt>
                <c:pt idx="20">
                  <c:v>49.688896828327522</c:v>
                </c:pt>
                <c:pt idx="21">
                  <c:v>49.979902339994311</c:v>
                </c:pt>
                <c:pt idx="22">
                  <c:v>50.269446022836156</c:v>
                </c:pt>
                <c:pt idx="23">
                  <c:v>50.557524362163555</c:v>
                </c:pt>
                <c:pt idx="24">
                  <c:v>50.844134177126975</c:v>
                </c:pt>
                <c:pt idx="25">
                  <c:v>51.129272610737196</c:v>
                </c:pt>
                <c:pt idx="26">
                  <c:v>51.412937120181482</c:v>
                </c:pt>
                <c:pt idx="27">
                  <c:v>51.695125467425171</c:v>
                </c:pt>
                <c:pt idx="28">
                  <c:v>51.975835710088752</c:v>
                </c:pt>
                <c:pt idx="29">
                  <c:v>52.255066192590988</c:v>
                </c:pt>
                <c:pt idx="30">
                  <c:v>52.532815537549048</c:v>
                </c:pt>
                <c:pt idx="31">
                  <c:v>52.809082637426812</c:v>
                </c:pt>
                <c:pt idx="32">
                  <c:v>53.08386664642309</c:v>
                </c:pt>
                <c:pt idx="33">
                  <c:v>53.357166972591848</c:v>
                </c:pt>
                <c:pt idx="34">
                  <c:v>53.628983270186474</c:v>
                </c:pt>
                <c:pt idx="35">
                  <c:v>53.899315432221151</c:v>
                </c:pt>
                <c:pt idx="36">
                  <c:v>54.168163583241878</c:v>
                </c:pt>
                <c:pt idx="37">
                  <c:v>54.435528072300471</c:v>
                </c:pt>
                <c:pt idx="38">
                  <c:v>54.701409466125249</c:v>
                </c:pt>
                <c:pt idx="39">
                  <c:v>54.96580854248176</c:v>
                </c:pt>
                <c:pt idx="40">
                  <c:v>55.228726283717791</c:v>
                </c:pt>
                <c:pt idx="41">
                  <c:v>55.490163870486818</c:v>
                </c:pt>
                <c:pt idx="42">
                  <c:v>55.750122675644207</c:v>
                </c:pt>
                <c:pt idx="43">
                  <c:v>56.00860425831101</c:v>
                </c:pt>
                <c:pt idx="44">
                  <c:v>56.265610358099927</c:v>
                </c:pt>
                <c:pt idx="45">
                  <c:v>56.521142889498798</c:v>
                </c:pt>
                <c:pt idx="46">
                  <c:v>56.775203936406506</c:v>
                </c:pt>
                <c:pt idx="47">
                  <c:v>57.027795746816842</c:v>
                </c:pt>
                <c:pt idx="48">
                  <c:v>57.278920727645982</c:v>
                </c:pt>
                <c:pt idx="49">
                  <c:v>57.52858143969906</c:v>
                </c:pt>
                <c:pt idx="50">
                  <c:v>57.776780592771878</c:v>
                </c:pt>
                <c:pt idx="51">
                  <c:v>58.023521040883729</c:v>
                </c:pt>
                <c:pt idx="52">
                  <c:v>58.268805777637425</c:v>
                </c:pt>
                <c:pt idx="53">
                  <c:v>58.512637931702955</c:v>
                </c:pt>
                <c:pt idx="54">
                  <c:v>58.755020762420962</c:v>
                </c:pt>
                <c:pt idx="55">
                  <c:v>58.995957655522908</c:v>
                </c:pt>
                <c:pt idx="56">
                  <c:v>59.235452118964226</c:v>
                </c:pt>
                <c:pt idx="57">
                  <c:v>59.4735077788675</c:v>
                </c:pt>
                <c:pt idx="58">
                  <c:v>59.710128375572431</c:v>
                </c:pt>
                <c:pt idx="59">
                  <c:v>59.94531775978961</c:v>
                </c:pt>
                <c:pt idx="60">
                  <c:v>60.179079888855149</c:v>
                </c:pt>
                <c:pt idx="61">
                  <c:v>60.411418823083423</c:v>
                </c:pt>
                <c:pt idx="62">
                  <c:v>60.642338722215065</c:v>
                </c:pt>
                <c:pt idx="63">
                  <c:v>60.871843841957762</c:v>
                </c:pt>
                <c:pt idx="64">
                  <c:v>61.099938530617138</c:v>
                </c:pt>
                <c:pt idx="65">
                  <c:v>61.32662722581528</c:v>
                </c:pt>
                <c:pt idx="66">
                  <c:v>61.551914451294635</c:v>
                </c:pt>
                <c:pt idx="67">
                  <c:v>61.775804813804818</c:v>
                </c:pt>
                <c:pt idx="68">
                  <c:v>61.998303000070152</c:v>
                </c:pt>
                <c:pt idx="69">
                  <c:v>62.21941377383574</c:v>
                </c:pt>
                <c:pt idx="70">
                  <c:v>62.439141972990058</c:v>
                </c:pt>
                <c:pt idx="71">
                  <c:v>62.657492506761827</c:v>
                </c:pt>
                <c:pt idx="72">
                  <c:v>62.874470352989448</c:v>
                </c:pt>
                <c:pt idx="73">
                  <c:v>63.090080555460858</c:v>
                </c:pt>
                <c:pt idx="74">
                  <c:v>63.304328221322081</c:v>
                </c:pt>
                <c:pt idx="75">
                  <c:v>63.517218518552568</c:v>
                </c:pt>
                <c:pt idx="76">
                  <c:v>63.72875667350575</c:v>
                </c:pt>
                <c:pt idx="77">
                  <c:v>63.938947968512871</c:v>
                </c:pt>
                <c:pt idx="78">
                  <c:v>64.147797739548665</c:v>
                </c:pt>
                <c:pt idx="79">
                  <c:v>64.355311373957136</c:v>
                </c:pt>
                <c:pt idx="80">
                  <c:v>64.561494308235964</c:v>
                </c:pt>
                <c:pt idx="81">
                  <c:v>64.766352025878106</c:v>
                </c:pt>
                <c:pt idx="82">
                  <c:v>64.969890055268806</c:v>
                </c:pt>
                <c:pt idx="83">
                  <c:v>65.172113967637088</c:v>
                </c:pt>
                <c:pt idx="84">
                  <c:v>65.373029375059929</c:v>
                </c:pt>
                <c:pt idx="85">
                  <c:v>65.572641928518024</c:v>
                </c:pt>
                <c:pt idx="86">
                  <c:v>65.770957316001628</c:v>
                </c:pt>
                <c:pt idx="87">
                  <c:v>65.967981260665496</c:v>
                </c:pt>
                <c:pt idx="88">
                  <c:v>66.163719519031432</c:v>
                </c:pt>
                <c:pt idx="89">
                  <c:v>66.358177879237303</c:v>
                </c:pt>
                <c:pt idx="90">
                  <c:v>66.551362159331561</c:v>
                </c:pt>
                <c:pt idx="91">
                  <c:v>66.743278205611858</c:v>
                </c:pt>
                <c:pt idx="92">
                  <c:v>66.933931891006822</c:v>
                </c:pt>
                <c:pt idx="93">
                  <c:v>67.123329113499878</c:v>
                </c:pt>
                <c:pt idx="94">
                  <c:v>67.311475794594074</c:v>
                </c:pt>
                <c:pt idx="95">
                  <c:v>67.49837787781702</c:v>
                </c:pt>
                <c:pt idx="96">
                  <c:v>67.684041327264708</c:v>
                </c:pt>
                <c:pt idx="97">
                  <c:v>67.868472126183448</c:v>
                </c:pt>
                <c:pt idx="98">
                  <c:v>68.051676275588946</c:v>
                </c:pt>
                <c:pt idx="99">
                  <c:v>68.233659792921628</c:v>
                </c:pt>
                <c:pt idx="100">
                  <c:v>68.414428710737326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22-42A0-AFF9-672E221ECAEB}"/>
            </c:ext>
          </c:extLst>
        </c:ser>
        <c:ser>
          <c:idx val="8"/>
          <c:order val="2"/>
          <c:tx>
            <c:v>BG Litter</c:v>
          </c:tx>
          <c:spPr>
            <a:pattFill prst="pct25">
              <a:fgClr>
                <a:srgbClr xmlns:mc="http://schemas.openxmlformats.org/markup-compatibility/2006" xmlns:a14="http://schemas.microsoft.com/office/drawing/2010/main" val="800000" mc:Ignorable="a14" a14:legacySpreadsheetColorIndex="16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25400">
              <a:noFill/>
            </a:ln>
          </c:spPr>
          <c:invertIfNegative val="0"/>
          <c:cat>
            <c:numRef>
              <c:f>[gorcam.xls]Biomass!$A$4:$A$104</c:f>
              <c:numCache>
                <c:formatCode>General</c:formatCode>
                <c:ptCount val="10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  <c:pt idx="27">
                  <c:v>2031</c:v>
                </c:pt>
                <c:pt idx="28">
                  <c:v>2032</c:v>
                </c:pt>
                <c:pt idx="29">
                  <c:v>2033</c:v>
                </c:pt>
                <c:pt idx="30">
                  <c:v>2034</c:v>
                </c:pt>
                <c:pt idx="31">
                  <c:v>2035</c:v>
                </c:pt>
                <c:pt idx="32">
                  <c:v>2036</c:v>
                </c:pt>
                <c:pt idx="33">
                  <c:v>2037</c:v>
                </c:pt>
                <c:pt idx="34">
                  <c:v>2038</c:v>
                </c:pt>
                <c:pt idx="35">
                  <c:v>2039</c:v>
                </c:pt>
                <c:pt idx="36">
                  <c:v>2040</c:v>
                </c:pt>
                <c:pt idx="37">
                  <c:v>2041</c:v>
                </c:pt>
                <c:pt idx="38">
                  <c:v>2042</c:v>
                </c:pt>
                <c:pt idx="39">
                  <c:v>2043</c:v>
                </c:pt>
                <c:pt idx="40">
                  <c:v>2044</c:v>
                </c:pt>
                <c:pt idx="41">
                  <c:v>2045</c:v>
                </c:pt>
                <c:pt idx="42">
                  <c:v>2046</c:v>
                </c:pt>
                <c:pt idx="43">
                  <c:v>2047</c:v>
                </c:pt>
                <c:pt idx="44">
                  <c:v>2048</c:v>
                </c:pt>
                <c:pt idx="45">
                  <c:v>2049</c:v>
                </c:pt>
                <c:pt idx="46">
                  <c:v>2050</c:v>
                </c:pt>
                <c:pt idx="47">
                  <c:v>2051</c:v>
                </c:pt>
                <c:pt idx="48">
                  <c:v>2052</c:v>
                </c:pt>
                <c:pt idx="49">
                  <c:v>2053</c:v>
                </c:pt>
                <c:pt idx="50">
                  <c:v>2054</c:v>
                </c:pt>
                <c:pt idx="51">
                  <c:v>2055</c:v>
                </c:pt>
                <c:pt idx="52">
                  <c:v>2056</c:v>
                </c:pt>
                <c:pt idx="53">
                  <c:v>2057</c:v>
                </c:pt>
                <c:pt idx="54">
                  <c:v>2058</c:v>
                </c:pt>
                <c:pt idx="55">
                  <c:v>2059</c:v>
                </c:pt>
                <c:pt idx="56">
                  <c:v>2060</c:v>
                </c:pt>
                <c:pt idx="57">
                  <c:v>2061</c:v>
                </c:pt>
                <c:pt idx="58">
                  <c:v>2062</c:v>
                </c:pt>
                <c:pt idx="59">
                  <c:v>2063</c:v>
                </c:pt>
                <c:pt idx="60">
                  <c:v>2064</c:v>
                </c:pt>
                <c:pt idx="61">
                  <c:v>2065</c:v>
                </c:pt>
                <c:pt idx="62">
                  <c:v>2066</c:v>
                </c:pt>
                <c:pt idx="63">
                  <c:v>2067</c:v>
                </c:pt>
                <c:pt idx="64">
                  <c:v>2068</c:v>
                </c:pt>
                <c:pt idx="65">
                  <c:v>2069</c:v>
                </c:pt>
                <c:pt idx="66">
                  <c:v>2070</c:v>
                </c:pt>
                <c:pt idx="67">
                  <c:v>2071</c:v>
                </c:pt>
                <c:pt idx="68">
                  <c:v>2072</c:v>
                </c:pt>
                <c:pt idx="69">
                  <c:v>2073</c:v>
                </c:pt>
                <c:pt idx="70">
                  <c:v>2074</c:v>
                </c:pt>
                <c:pt idx="71">
                  <c:v>2075</c:v>
                </c:pt>
                <c:pt idx="72">
                  <c:v>2076</c:v>
                </c:pt>
                <c:pt idx="73">
                  <c:v>2077</c:v>
                </c:pt>
                <c:pt idx="74">
                  <c:v>2078</c:v>
                </c:pt>
                <c:pt idx="75">
                  <c:v>2079</c:v>
                </c:pt>
                <c:pt idx="76">
                  <c:v>2080</c:v>
                </c:pt>
                <c:pt idx="77">
                  <c:v>2081</c:v>
                </c:pt>
                <c:pt idx="78">
                  <c:v>2082</c:v>
                </c:pt>
                <c:pt idx="79">
                  <c:v>2083</c:v>
                </c:pt>
                <c:pt idx="80">
                  <c:v>2084</c:v>
                </c:pt>
                <c:pt idx="81">
                  <c:v>2085</c:v>
                </c:pt>
                <c:pt idx="82">
                  <c:v>2086</c:v>
                </c:pt>
                <c:pt idx="83">
                  <c:v>2087</c:v>
                </c:pt>
                <c:pt idx="84">
                  <c:v>2088</c:v>
                </c:pt>
                <c:pt idx="85">
                  <c:v>2089</c:v>
                </c:pt>
                <c:pt idx="86">
                  <c:v>2090</c:v>
                </c:pt>
                <c:pt idx="87">
                  <c:v>2091</c:v>
                </c:pt>
                <c:pt idx="88">
                  <c:v>2092</c:v>
                </c:pt>
                <c:pt idx="89">
                  <c:v>2093</c:v>
                </c:pt>
                <c:pt idx="90">
                  <c:v>2094</c:v>
                </c:pt>
                <c:pt idx="91">
                  <c:v>2095</c:v>
                </c:pt>
                <c:pt idx="92">
                  <c:v>2096</c:v>
                </c:pt>
                <c:pt idx="93">
                  <c:v>2097</c:v>
                </c:pt>
                <c:pt idx="94">
                  <c:v>2098</c:v>
                </c:pt>
                <c:pt idx="95">
                  <c:v>2099</c:v>
                </c:pt>
                <c:pt idx="96">
                  <c:v>2100</c:v>
                </c:pt>
                <c:pt idx="97">
                  <c:v>2101</c:v>
                </c:pt>
                <c:pt idx="98">
                  <c:v>2102</c:v>
                </c:pt>
                <c:pt idx="99">
                  <c:v>2103</c:v>
                </c:pt>
                <c:pt idx="100">
                  <c:v>2104</c:v>
                </c:pt>
              </c:numCache>
            </c:numRef>
          </c:cat>
          <c:val>
            <c:numRef>
              <c:f>[gorcam.xls]Biomass!$P$4:$P$104</c:f>
              <c:numCache>
                <c:formatCode>0.0</c:formatCode>
                <c:ptCount val="101"/>
                <c:pt idx="0">
                  <c:v>0</c:v>
                </c:pt>
                <c:pt idx="1">
                  <c:v>5.7858443438480034</c:v>
                </c:pt>
                <c:pt idx="2">
                  <c:v>10.266882819086472</c:v>
                </c:pt>
                <c:pt idx="3">
                  <c:v>13.739689419490073</c:v>
                </c:pt>
                <c:pt idx="4">
                  <c:v>16.432924735220741</c:v>
                </c:pt>
                <c:pt idx="5">
                  <c:v>18.522975058955488</c:v>
                </c:pt>
                <c:pt idx="6">
                  <c:v>20.145973262034239</c:v>
                </c:pt>
                <c:pt idx="7">
                  <c:v>21.407042052167895</c:v>
                </c:pt>
                <c:pt idx="8">
                  <c:v>22.387404176450616</c:v>
                </c:pt>
                <c:pt idx="9">
                  <c:v>23.149853970369918</c:v>
                </c:pt>
                <c:pt idx="10">
                  <c:v>23.742969600807612</c:v>
                </c:pt>
                <c:pt idx="11">
                  <c:v>24.204357171843448</c:v>
                </c:pt>
                <c:pt idx="12">
                  <c:v>24.563150257973362</c:v>
                </c:pt>
                <c:pt idx="13">
                  <c:v>24.841936582487861</c:v>
                </c:pt>
                <c:pt idx="14">
                  <c:v>25.058243783279654</c:v>
                </c:pt>
                <c:pt idx="15">
                  <c:v>25.225685683390569</c:v>
                </c:pt>
                <c:pt idx="16">
                  <c:v>25.354847049717968</c:v>
                </c:pt>
                <c:pt idx="17">
                  <c:v>25.453966826887417</c:v>
                </c:pt>
                <c:pt idx="18">
                  <c:v>25.529466007744688</c:v>
                </c:pt>
                <c:pt idx="19">
                  <c:v>25.586355676730193</c:v>
                </c:pt>
                <c:pt idx="20">
                  <c:v>25.628552593734256</c:v>
                </c:pt>
                <c:pt idx="21">
                  <c:v>25.659123403593945</c:v>
                </c:pt>
                <c:pt idx="22">
                  <c:v>25.680473722794204</c:v>
                </c:pt>
                <c:pt idx="23">
                  <c:v>25.694494634613818</c:v>
                </c:pt>
                <c:pt idx="24">
                  <c:v>25.702676259378258</c:v>
                </c:pt>
                <c:pt idx="25">
                  <c:v>25.706195859933793</c:v>
                </c:pt>
                <c:pt idx="26">
                  <c:v>25.705986242097712</c:v>
                </c:pt>
                <c:pt idx="27">
                  <c:v>25.702788899012269</c:v>
                </c:pt>
                <c:pt idx="28">
                  <c:v>25.697195337380592</c:v>
                </c:pt>
                <c:pt idx="29">
                  <c:v>25.68967924356091</c:v>
                </c:pt>
                <c:pt idx="30">
                  <c:v>25.680621545427705</c:v>
                </c:pt>
                <c:pt idx="31">
                  <c:v>25.670329960983452</c:v>
                </c:pt>
                <c:pt idx="32">
                  <c:v>25.659054265527931</c:v>
                </c:pt>
                <c:pt idx="33">
                  <c:v>25.646998231587489</c:v>
                </c:pt>
                <c:pt idx="34">
                  <c:v>25.634328981152791</c:v>
                </c:pt>
                <c:pt idx="35">
                  <c:v>25.621184323719454</c:v>
                </c:pt>
                <c:pt idx="36">
                  <c:v>25.607678525109051</c:v>
                </c:pt>
                <c:pt idx="37">
                  <c:v>25.593906852535412</c:v>
                </c:pt>
                <c:pt idx="38">
                  <c:v>25.579949164290326</c:v>
                </c:pt>
                <c:pt idx="39">
                  <c:v>25.565872752672185</c:v>
                </c:pt>
                <c:pt idx="40">
                  <c:v>25.551734602446665</c:v>
                </c:pt>
                <c:pt idx="41">
                  <c:v>25.537583191179781</c:v>
                </c:pt>
                <c:pt idx="42">
                  <c:v>25.52345992987685</c:v>
                </c:pt>
                <c:pt idx="43">
                  <c:v>25.50940032068565</c:v>
                </c:pt>
                <c:pt idx="44">
                  <c:v>25.495434891576593</c:v>
                </c:pt>
                <c:pt idx="45">
                  <c:v>25.481589954813103</c:v>
                </c:pt>
                <c:pt idx="46">
                  <c:v>25.467888225831977</c:v>
                </c:pt>
                <c:pt idx="47">
                  <c:v>25.454349331216356</c:v>
                </c:pt>
                <c:pt idx="48">
                  <c:v>25.440990228258791</c:v>
                </c:pt>
                <c:pt idx="49">
                  <c:v>25.427825553788701</c:v>
                </c:pt>
                <c:pt idx="50">
                  <c:v>25.414867916173758</c:v>
                </c:pt>
                <c:pt idx="51">
                  <c:v>25.402128141463947</c:v>
                </c:pt>
                <c:pt idx="52">
                  <c:v>25.389615482346969</c:v>
                </c:pt>
                <c:pt idx="53">
                  <c:v>25.377337796783447</c:v>
                </c:pt>
                <c:pt idx="54">
                  <c:v>25.365301701779003</c:v>
                </c:pt>
                <c:pt idx="55">
                  <c:v>25.353512706642732</c:v>
                </c:pt>
                <c:pt idx="56">
                  <c:v>25.341975329210833</c:v>
                </c:pt>
                <c:pt idx="57">
                  <c:v>25.330693197828783</c:v>
                </c:pt>
                <c:pt idx="58">
                  <c:v>25.319669141344427</c:v>
                </c:pt>
                <c:pt idx="59">
                  <c:v>25.308905268937025</c:v>
                </c:pt>
                <c:pt idx="60">
                  <c:v>25.298403041268291</c:v>
                </c:pt>
                <c:pt idx="61">
                  <c:v>25.288163334172538</c:v>
                </c:pt>
                <c:pt idx="62">
                  <c:v>25.278186495888303</c:v>
                </c:pt>
                <c:pt idx="63">
                  <c:v>25.268472398662492</c:v>
                </c:pt>
                <c:pt idx="64">
                  <c:v>25.259020485420344</c:v>
                </c:pt>
                <c:pt idx="65">
                  <c:v>25.249829812083632</c:v>
                </c:pt>
                <c:pt idx="66">
                  <c:v>25.240899086029813</c:v>
                </c:pt>
                <c:pt idx="67">
                  <c:v>25.232226701111689</c:v>
                </c:pt>
                <c:pt idx="68">
                  <c:v>25.223810769597648</c:v>
                </c:pt>
                <c:pt idx="69">
                  <c:v>25.215649151343211</c:v>
                </c:pt>
                <c:pt idx="70">
                  <c:v>25.207739480464127</c:v>
                </c:pt>
                <c:pt idx="71">
                  <c:v>25.200079189747488</c:v>
                </c:pt>
                <c:pt idx="72">
                  <c:v>25.192665533008849</c:v>
                </c:pt>
                <c:pt idx="73">
                  <c:v>25.185495605579483</c:v>
                </c:pt>
                <c:pt idx="74">
                  <c:v>25.178566363087608</c:v>
                </c:pt>
                <c:pt idx="75">
                  <c:v>25.171874638680023</c:v>
                </c:pt>
                <c:pt idx="76">
                  <c:v>25.165417158815547</c:v>
                </c:pt>
                <c:pt idx="77">
                  <c:v>25.159190557748794</c:v>
                </c:pt>
                <c:pt idx="78">
                  <c:v>25.153191390811379</c:v>
                </c:pt>
                <c:pt idx="79">
                  <c:v>25.147416146587783</c:v>
                </c:pt>
                <c:pt idx="80">
                  <c:v>25.1418612580743</c:v>
                </c:pt>
                <c:pt idx="81">
                  <c:v>25.136523112901674</c:v>
                </c:pt>
                <c:pt idx="82">
                  <c:v>25.131398062695133</c:v>
                </c:pt>
                <c:pt idx="83">
                  <c:v>25.126482431639289</c:v>
                </c:pt>
                <c:pt idx="84">
                  <c:v>25.121772524309748</c:v>
                </c:pt>
                <c:pt idx="85">
                  <c:v>25.117264632828249</c:v>
                </c:pt>
                <c:pt idx="86">
                  <c:v>25.112955043393544</c:v>
                </c:pt>
                <c:pt idx="87">
                  <c:v>25.108840042236157</c:v>
                </c:pt>
                <c:pt idx="88">
                  <c:v>25.104915921041226</c:v>
                </c:pt>
                <c:pt idx="89">
                  <c:v>25.101178981880324</c:v>
                </c:pt>
                <c:pt idx="90">
                  <c:v>25.097625541689901</c:v>
                </c:pt>
                <c:pt idx="91">
                  <c:v>25.094251936331165</c:v>
                </c:pt>
                <c:pt idx="92">
                  <c:v>25.091054524263456</c:v>
                </c:pt>
                <c:pt idx="93">
                  <c:v>25.088029689860871</c:v>
                </c:pt>
                <c:pt idx="94">
                  <c:v>25.085173846399549</c:v>
                </c:pt>
                <c:pt idx="95">
                  <c:v>25.082483438740987</c:v>
                </c:pt>
                <c:pt idx="96">
                  <c:v>25.079954945734841</c:v>
                </c:pt>
                <c:pt idx="97">
                  <c:v>25.077584882362974</c:v>
                </c:pt>
                <c:pt idx="98">
                  <c:v>25.075369801644818</c:v>
                </c:pt>
                <c:pt idx="99">
                  <c:v>25.073306296322631</c:v>
                </c:pt>
                <c:pt idx="100">
                  <c:v>25.071391000343908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22-42A0-AFF9-672E221ECAEB}"/>
            </c:ext>
          </c:extLst>
        </c:ser>
        <c:ser>
          <c:idx val="2"/>
          <c:order val="3"/>
          <c:tx>
            <c:v>AG Litter</c:v>
          </c:tx>
          <c:spPr>
            <a:solidFill>
              <a:srgbClr val="FFCC00"/>
            </a:solidFill>
            <a:ln w="25400">
              <a:noFill/>
            </a:ln>
          </c:spPr>
          <c:invertIfNegative val="0"/>
          <c:cat>
            <c:numRef>
              <c:f>[gorcam.xls]Biomass!$A$4:$A$104</c:f>
              <c:numCache>
                <c:formatCode>General</c:formatCode>
                <c:ptCount val="10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  <c:pt idx="27">
                  <c:v>2031</c:v>
                </c:pt>
                <c:pt idx="28">
                  <c:v>2032</c:v>
                </c:pt>
                <c:pt idx="29">
                  <c:v>2033</c:v>
                </c:pt>
                <c:pt idx="30">
                  <c:v>2034</c:v>
                </c:pt>
                <c:pt idx="31">
                  <c:v>2035</c:v>
                </c:pt>
                <c:pt idx="32">
                  <c:v>2036</c:v>
                </c:pt>
                <c:pt idx="33">
                  <c:v>2037</c:v>
                </c:pt>
                <c:pt idx="34">
                  <c:v>2038</c:v>
                </c:pt>
                <c:pt idx="35">
                  <c:v>2039</c:v>
                </c:pt>
                <c:pt idx="36">
                  <c:v>2040</c:v>
                </c:pt>
                <c:pt idx="37">
                  <c:v>2041</c:v>
                </c:pt>
                <c:pt idx="38">
                  <c:v>2042</c:v>
                </c:pt>
                <c:pt idx="39">
                  <c:v>2043</c:v>
                </c:pt>
                <c:pt idx="40">
                  <c:v>2044</c:v>
                </c:pt>
                <c:pt idx="41">
                  <c:v>2045</c:v>
                </c:pt>
                <c:pt idx="42">
                  <c:v>2046</c:v>
                </c:pt>
                <c:pt idx="43">
                  <c:v>2047</c:v>
                </c:pt>
                <c:pt idx="44">
                  <c:v>2048</c:v>
                </c:pt>
                <c:pt idx="45">
                  <c:v>2049</c:v>
                </c:pt>
                <c:pt idx="46">
                  <c:v>2050</c:v>
                </c:pt>
                <c:pt idx="47">
                  <c:v>2051</c:v>
                </c:pt>
                <c:pt idx="48">
                  <c:v>2052</c:v>
                </c:pt>
                <c:pt idx="49">
                  <c:v>2053</c:v>
                </c:pt>
                <c:pt idx="50">
                  <c:v>2054</c:v>
                </c:pt>
                <c:pt idx="51">
                  <c:v>2055</c:v>
                </c:pt>
                <c:pt idx="52">
                  <c:v>2056</c:v>
                </c:pt>
                <c:pt idx="53">
                  <c:v>2057</c:v>
                </c:pt>
                <c:pt idx="54">
                  <c:v>2058</c:v>
                </c:pt>
                <c:pt idx="55">
                  <c:v>2059</c:v>
                </c:pt>
                <c:pt idx="56">
                  <c:v>2060</c:v>
                </c:pt>
                <c:pt idx="57">
                  <c:v>2061</c:v>
                </c:pt>
                <c:pt idx="58">
                  <c:v>2062</c:v>
                </c:pt>
                <c:pt idx="59">
                  <c:v>2063</c:v>
                </c:pt>
                <c:pt idx="60">
                  <c:v>2064</c:v>
                </c:pt>
                <c:pt idx="61">
                  <c:v>2065</c:v>
                </c:pt>
                <c:pt idx="62">
                  <c:v>2066</c:v>
                </c:pt>
                <c:pt idx="63">
                  <c:v>2067</c:v>
                </c:pt>
                <c:pt idx="64">
                  <c:v>2068</c:v>
                </c:pt>
                <c:pt idx="65">
                  <c:v>2069</c:v>
                </c:pt>
                <c:pt idx="66">
                  <c:v>2070</c:v>
                </c:pt>
                <c:pt idx="67">
                  <c:v>2071</c:v>
                </c:pt>
                <c:pt idx="68">
                  <c:v>2072</c:v>
                </c:pt>
                <c:pt idx="69">
                  <c:v>2073</c:v>
                </c:pt>
                <c:pt idx="70">
                  <c:v>2074</c:v>
                </c:pt>
                <c:pt idx="71">
                  <c:v>2075</c:v>
                </c:pt>
                <c:pt idx="72">
                  <c:v>2076</c:v>
                </c:pt>
                <c:pt idx="73">
                  <c:v>2077</c:v>
                </c:pt>
                <c:pt idx="74">
                  <c:v>2078</c:v>
                </c:pt>
                <c:pt idx="75">
                  <c:v>2079</c:v>
                </c:pt>
                <c:pt idx="76">
                  <c:v>2080</c:v>
                </c:pt>
                <c:pt idx="77">
                  <c:v>2081</c:v>
                </c:pt>
                <c:pt idx="78">
                  <c:v>2082</c:v>
                </c:pt>
                <c:pt idx="79">
                  <c:v>2083</c:v>
                </c:pt>
                <c:pt idx="80">
                  <c:v>2084</c:v>
                </c:pt>
                <c:pt idx="81">
                  <c:v>2085</c:v>
                </c:pt>
                <c:pt idx="82">
                  <c:v>2086</c:v>
                </c:pt>
                <c:pt idx="83">
                  <c:v>2087</c:v>
                </c:pt>
                <c:pt idx="84">
                  <c:v>2088</c:v>
                </c:pt>
                <c:pt idx="85">
                  <c:v>2089</c:v>
                </c:pt>
                <c:pt idx="86">
                  <c:v>2090</c:v>
                </c:pt>
                <c:pt idx="87">
                  <c:v>2091</c:v>
                </c:pt>
                <c:pt idx="88">
                  <c:v>2092</c:v>
                </c:pt>
                <c:pt idx="89">
                  <c:v>2093</c:v>
                </c:pt>
                <c:pt idx="90">
                  <c:v>2094</c:v>
                </c:pt>
                <c:pt idx="91">
                  <c:v>2095</c:v>
                </c:pt>
                <c:pt idx="92">
                  <c:v>2096</c:v>
                </c:pt>
                <c:pt idx="93">
                  <c:v>2097</c:v>
                </c:pt>
                <c:pt idx="94">
                  <c:v>2098</c:v>
                </c:pt>
                <c:pt idx="95">
                  <c:v>2099</c:v>
                </c:pt>
                <c:pt idx="96">
                  <c:v>2100</c:v>
                </c:pt>
                <c:pt idx="97">
                  <c:v>2101</c:v>
                </c:pt>
                <c:pt idx="98">
                  <c:v>2102</c:v>
                </c:pt>
                <c:pt idx="99">
                  <c:v>2103</c:v>
                </c:pt>
                <c:pt idx="100">
                  <c:v>2104</c:v>
                </c:pt>
              </c:numCache>
            </c:numRef>
          </c:cat>
          <c:val>
            <c:numRef>
              <c:f>[gorcam.xls]Biomass!$O$4:$O$104</c:f>
              <c:numCache>
                <c:formatCode>0.0</c:formatCode>
                <c:ptCount val="101"/>
                <c:pt idx="0">
                  <c:v>0</c:v>
                </c:pt>
                <c:pt idx="1">
                  <c:v>5.5270391860958528</c:v>
                </c:pt>
                <c:pt idx="2">
                  <c:v>10.040314792498718</c:v>
                </c:pt>
                <c:pt idx="3">
                  <c:v>13.754071195682329</c:v>
                </c:pt>
                <c:pt idx="4">
                  <c:v>16.835430789671705</c:v>
                </c:pt>
                <c:pt idx="5">
                  <c:v>19.414940856285501</c:v>
                </c:pt>
                <c:pt idx="6">
                  <c:v>21.594737460821719</c:v>
                </c:pt>
                <c:pt idx="7">
                  <c:v>23.454868278656054</c:v>
                </c:pt>
                <c:pt idx="8">
                  <c:v>25.058192366836582</c:v>
                </c:pt>
                <c:pt idx="9">
                  <c:v>26.454179464268055</c:v>
                </c:pt>
                <c:pt idx="10">
                  <c:v>27.681857866860021</c:v>
                </c:pt>
                <c:pt idx="11">
                  <c:v>28.772103234408899</c:v>
                </c:pt>
                <c:pt idx="12">
                  <c:v>29.749416966204389</c:v>
                </c:pt>
                <c:pt idx="13">
                  <c:v>30.633309051060507</c:v>
                </c:pt>
                <c:pt idx="14">
                  <c:v>31.439374261697754</c:v>
                </c:pt>
                <c:pt idx="15">
                  <c:v>32.180130458929078</c:v>
                </c:pt>
                <c:pt idx="16">
                  <c:v>32.86567224001864</c:v>
                </c:pt>
                <c:pt idx="17">
                  <c:v>33.504181162303894</c:v>
                </c:pt>
                <c:pt idx="18">
                  <c:v>34.102324492287693</c:v>
                </c:pt>
                <c:pt idx="19">
                  <c:v>34.66556725126339</c:v>
                </c:pt>
                <c:pt idx="20">
                  <c:v>35.198416772662149</c:v>
                </c:pt>
                <c:pt idx="21">
                  <c:v>35.70461468469761</c:v>
                </c:pt>
                <c:pt idx="22">
                  <c:v>36.187287899821477</c:v>
                </c:pt>
                <c:pt idx="23">
                  <c:v>36.649067610239328</c:v>
                </c:pt>
                <c:pt idx="24">
                  <c:v>37.092183286576891</c:v>
                </c:pt>
                <c:pt idx="25">
                  <c:v>37.518537123644897</c:v>
                </c:pt>
                <c:pt idx="26">
                  <c:v>37.929763171814486</c:v>
                </c:pt>
                <c:pt idx="27">
                  <c:v>38.327274456454717</c:v>
                </c:pt>
                <c:pt idx="28">
                  <c:v>38.712300660611518</c:v>
                </c:pt>
                <c:pt idx="29">
                  <c:v>39.085918380736544</c:v>
                </c:pt>
                <c:pt idx="30">
                  <c:v>39.449075525507318</c:v>
                </c:pt>
                <c:pt idx="31">
                  <c:v>39.802611085505411</c:v>
                </c:pt>
                <c:pt idx="32">
                  <c:v>40.14727123494999</c:v>
                </c:pt>
                <c:pt idx="33">
                  <c:v>40.483722518936936</c:v>
                </c:pt>
                <c:pt idx="34">
                  <c:v>40.812562717609012</c:v>
                </c:pt>
                <c:pt idx="35">
                  <c:v>41.134329852220361</c:v>
                </c:pt>
                <c:pt idx="36">
                  <c:v>41.449509699269811</c:v>
                </c:pt>
                <c:pt idx="37">
                  <c:v>41.758542101635733</c:v>
                </c:pt>
                <c:pt idx="38">
                  <c:v>42.061826305191474</c:v>
                </c:pt>
                <c:pt idx="39">
                  <c:v>42.359725502012573</c:v>
                </c:pt>
                <c:pt idx="40">
                  <c:v>42.652570724128921</c:v>
                </c:pt>
                <c:pt idx="41">
                  <c:v>42.940664202586426</c:v>
                </c:pt>
                <c:pt idx="42">
                  <c:v>43.224282283619736</c:v>
                </c:pt>
                <c:pt idx="43">
                  <c:v>43.50367797564293</c:v>
                </c:pt>
                <c:pt idx="44">
                  <c:v>43.779083186479689</c:v>
                </c:pt>
                <c:pt idx="45">
                  <c:v>44.050710698953004</c:v>
                </c:pt>
                <c:pt idx="46">
                  <c:v>44.318755923992697</c:v>
                </c:pt>
                <c:pt idx="47">
                  <c:v>44.583398463294238</c:v>
                </c:pt>
                <c:pt idx="48">
                  <c:v>44.844803507881437</c:v>
                </c:pt>
                <c:pt idx="49">
                  <c:v>45.103123094380948</c:v>
                </c:pt>
                <c:pt idx="50">
                  <c:v>45.358497237168621</c:v>
                </c:pt>
                <c:pt idx="51">
                  <c:v>45.611054951606974</c:v>
                </c:pt>
                <c:pt idx="52">
                  <c:v>45.860915181213166</c:v>
                </c:pt>
                <c:pt idx="53">
                  <c:v>46.108187639660436</c:v>
                </c:pt>
                <c:pt idx="54">
                  <c:v>46.35297357693419</c:v>
                </c:pt>
                <c:pt idx="55">
                  <c:v>46.59536647766231</c:v>
                </c:pt>
                <c:pt idx="56">
                  <c:v>46.835452698564595</c:v>
                </c:pt>
                <c:pt idx="57">
                  <c:v>47.073312051071241</c:v>
                </c:pt>
                <c:pt idx="58">
                  <c:v>47.309018334411917</c:v>
                </c:pt>
                <c:pt idx="59">
                  <c:v>47.542639823845882</c:v>
                </c:pt>
                <c:pt idx="60">
                  <c:v>47.774239718169071</c:v>
                </c:pt>
                <c:pt idx="61">
                  <c:v>48.003876550177111</c:v>
                </c:pt>
                <c:pt idx="62">
                  <c:v>48.231604563371178</c:v>
                </c:pt>
                <c:pt idx="63">
                  <c:v>48.457474057854341</c:v>
                </c:pt>
                <c:pt idx="64">
                  <c:v>48.681531708070949</c:v>
                </c:pt>
                <c:pt idx="65">
                  <c:v>48.903820854783461</c:v>
                </c:pt>
                <c:pt idx="66">
                  <c:v>49.124381773454004</c:v>
                </c:pt>
                <c:pt idx="67">
                  <c:v>49.343251920997069</c:v>
                </c:pt>
                <c:pt idx="68">
                  <c:v>49.560466162691029</c:v>
                </c:pt>
                <c:pt idx="69">
                  <c:v>49.77605698087747</c:v>
                </c:pt>
                <c:pt idx="70">
                  <c:v>49.990054666933759</c:v>
                </c:pt>
                <c:pt idx="71">
                  <c:v>50.202487497876866</c:v>
                </c:pt>
                <c:pt idx="72">
                  <c:v>50.413381898840136</c:v>
                </c:pt>
                <c:pt idx="73">
                  <c:v>50.622762592560335</c:v>
                </c:pt>
                <c:pt idx="74">
                  <c:v>50.83065273691723</c:v>
                </c:pt>
                <c:pt idx="75">
                  <c:v>51.037074051481923</c:v>
                </c:pt>
                <c:pt idx="76">
                  <c:v>51.242046933951428</c:v>
                </c:pt>
                <c:pt idx="77">
                  <c:v>51.445590567275595</c:v>
                </c:pt>
                <c:pt idx="78">
                  <c:v>51.647723018216936</c:v>
                </c:pt>
                <c:pt idx="79">
                  <c:v>51.848461328024129</c:v>
                </c:pt>
                <c:pt idx="80">
                  <c:v>52.047821595845242</c:v>
                </c:pt>
                <c:pt idx="81">
                  <c:v>52.245819055456735</c:v>
                </c:pt>
                <c:pt idx="82">
                  <c:v>52.442468145837772</c:v>
                </c:pt>
                <c:pt idx="83">
                  <c:v>52.637782576077853</c:v>
                </c:pt>
                <c:pt idx="84">
                  <c:v>52.831775385066379</c:v>
                </c:pt>
                <c:pt idx="85">
                  <c:v>53.02445899637754</c:v>
                </c:pt>
                <c:pt idx="86">
                  <c:v>53.215845268730874</c:v>
                </c:pt>
                <c:pt idx="87">
                  <c:v>53.405945542378078</c:v>
                </c:pt>
                <c:pt idx="88">
                  <c:v>53.594770681738545</c:v>
                </c:pt>
                <c:pt idx="89">
                  <c:v>53.782331114580934</c:v>
                </c:pt>
                <c:pt idx="90">
                  <c:v>53.968636868024475</c:v>
                </c:pt>
                <c:pt idx="91">
                  <c:v>54.153697601612194</c:v>
                </c:pt>
                <c:pt idx="92">
                  <c:v>54.337522637688167</c:v>
                </c:pt>
                <c:pt idx="93">
                  <c:v>54.520120989293019</c:v>
                </c:pt>
                <c:pt idx="94">
                  <c:v>54.701501385774442</c:v>
                </c:pt>
                <c:pt idx="95">
                  <c:v>54.881672296294681</c:v>
                </c:pt>
                <c:pt idx="96">
                  <c:v>55.060641951401834</c:v>
                </c:pt>
                <c:pt idx="97">
                  <c:v>55.238418362819409</c:v>
                </c:pt>
                <c:pt idx="98">
                  <c:v>55.415009341595919</c:v>
                </c:pt>
                <c:pt idx="99">
                  <c:v>55.590422514745342</c:v>
                </c:pt>
                <c:pt idx="100">
                  <c:v>55.764665340498844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22-42A0-AFF9-672E221ECAEB}"/>
            </c:ext>
          </c:extLst>
        </c:ser>
        <c:ser>
          <c:idx val="22"/>
          <c:order val="4"/>
          <c:tx>
            <c:strRef>
              <c:f>[gorcam.xls]Biomass!$C$3</c:f>
              <c:strCache>
                <c:ptCount val="1"/>
                <c:pt idx="0">
                  <c:v>Trees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cat>
            <c:numRef>
              <c:f>[gorcam.xls]Biomass!$A$4:$A$104</c:f>
              <c:numCache>
                <c:formatCode>General</c:formatCode>
                <c:ptCount val="10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  <c:pt idx="27">
                  <c:v>2031</c:v>
                </c:pt>
                <c:pt idx="28">
                  <c:v>2032</c:v>
                </c:pt>
                <c:pt idx="29">
                  <c:v>2033</c:v>
                </c:pt>
                <c:pt idx="30">
                  <c:v>2034</c:v>
                </c:pt>
                <c:pt idx="31">
                  <c:v>2035</c:v>
                </c:pt>
                <c:pt idx="32">
                  <c:v>2036</c:v>
                </c:pt>
                <c:pt idx="33">
                  <c:v>2037</c:v>
                </c:pt>
                <c:pt idx="34">
                  <c:v>2038</c:v>
                </c:pt>
                <c:pt idx="35">
                  <c:v>2039</c:v>
                </c:pt>
                <c:pt idx="36">
                  <c:v>2040</c:v>
                </c:pt>
                <c:pt idx="37">
                  <c:v>2041</c:v>
                </c:pt>
                <c:pt idx="38">
                  <c:v>2042</c:v>
                </c:pt>
                <c:pt idx="39">
                  <c:v>2043</c:v>
                </c:pt>
                <c:pt idx="40">
                  <c:v>2044</c:v>
                </c:pt>
                <c:pt idx="41">
                  <c:v>2045</c:v>
                </c:pt>
                <c:pt idx="42">
                  <c:v>2046</c:v>
                </c:pt>
                <c:pt idx="43">
                  <c:v>2047</c:v>
                </c:pt>
                <c:pt idx="44">
                  <c:v>2048</c:v>
                </c:pt>
                <c:pt idx="45">
                  <c:v>2049</c:v>
                </c:pt>
                <c:pt idx="46">
                  <c:v>2050</c:v>
                </c:pt>
                <c:pt idx="47">
                  <c:v>2051</c:v>
                </c:pt>
                <c:pt idx="48">
                  <c:v>2052</c:v>
                </c:pt>
                <c:pt idx="49">
                  <c:v>2053</c:v>
                </c:pt>
                <c:pt idx="50">
                  <c:v>2054</c:v>
                </c:pt>
                <c:pt idx="51">
                  <c:v>2055</c:v>
                </c:pt>
                <c:pt idx="52">
                  <c:v>2056</c:v>
                </c:pt>
                <c:pt idx="53">
                  <c:v>2057</c:v>
                </c:pt>
                <c:pt idx="54">
                  <c:v>2058</c:v>
                </c:pt>
                <c:pt idx="55">
                  <c:v>2059</c:v>
                </c:pt>
                <c:pt idx="56">
                  <c:v>2060</c:v>
                </c:pt>
                <c:pt idx="57">
                  <c:v>2061</c:v>
                </c:pt>
                <c:pt idx="58">
                  <c:v>2062</c:v>
                </c:pt>
                <c:pt idx="59">
                  <c:v>2063</c:v>
                </c:pt>
                <c:pt idx="60">
                  <c:v>2064</c:v>
                </c:pt>
                <c:pt idx="61">
                  <c:v>2065</c:v>
                </c:pt>
                <c:pt idx="62">
                  <c:v>2066</c:v>
                </c:pt>
                <c:pt idx="63">
                  <c:v>2067</c:v>
                </c:pt>
                <c:pt idx="64">
                  <c:v>2068</c:v>
                </c:pt>
                <c:pt idx="65">
                  <c:v>2069</c:v>
                </c:pt>
                <c:pt idx="66">
                  <c:v>2070</c:v>
                </c:pt>
                <c:pt idx="67">
                  <c:v>2071</c:v>
                </c:pt>
                <c:pt idx="68">
                  <c:v>2072</c:v>
                </c:pt>
                <c:pt idx="69">
                  <c:v>2073</c:v>
                </c:pt>
                <c:pt idx="70">
                  <c:v>2074</c:v>
                </c:pt>
                <c:pt idx="71">
                  <c:v>2075</c:v>
                </c:pt>
                <c:pt idx="72">
                  <c:v>2076</c:v>
                </c:pt>
                <c:pt idx="73">
                  <c:v>2077</c:v>
                </c:pt>
                <c:pt idx="74">
                  <c:v>2078</c:v>
                </c:pt>
                <c:pt idx="75">
                  <c:v>2079</c:v>
                </c:pt>
                <c:pt idx="76">
                  <c:v>2080</c:v>
                </c:pt>
                <c:pt idx="77">
                  <c:v>2081</c:v>
                </c:pt>
                <c:pt idx="78">
                  <c:v>2082</c:v>
                </c:pt>
                <c:pt idx="79">
                  <c:v>2083</c:v>
                </c:pt>
                <c:pt idx="80">
                  <c:v>2084</c:v>
                </c:pt>
                <c:pt idx="81">
                  <c:v>2085</c:v>
                </c:pt>
                <c:pt idx="82">
                  <c:v>2086</c:v>
                </c:pt>
                <c:pt idx="83">
                  <c:v>2087</c:v>
                </c:pt>
                <c:pt idx="84">
                  <c:v>2088</c:v>
                </c:pt>
                <c:pt idx="85">
                  <c:v>2089</c:v>
                </c:pt>
                <c:pt idx="86">
                  <c:v>2090</c:v>
                </c:pt>
                <c:pt idx="87">
                  <c:v>2091</c:v>
                </c:pt>
                <c:pt idx="88">
                  <c:v>2092</c:v>
                </c:pt>
                <c:pt idx="89">
                  <c:v>2093</c:v>
                </c:pt>
                <c:pt idx="90">
                  <c:v>2094</c:v>
                </c:pt>
                <c:pt idx="91">
                  <c:v>2095</c:v>
                </c:pt>
                <c:pt idx="92">
                  <c:v>2096</c:v>
                </c:pt>
                <c:pt idx="93">
                  <c:v>2097</c:v>
                </c:pt>
                <c:pt idx="94">
                  <c:v>2098</c:v>
                </c:pt>
                <c:pt idx="95">
                  <c:v>2099</c:v>
                </c:pt>
                <c:pt idx="96">
                  <c:v>2100</c:v>
                </c:pt>
                <c:pt idx="97">
                  <c:v>2101</c:v>
                </c:pt>
                <c:pt idx="98">
                  <c:v>2102</c:v>
                </c:pt>
                <c:pt idx="99">
                  <c:v>2103</c:v>
                </c:pt>
                <c:pt idx="100">
                  <c:v>2104</c:v>
                </c:pt>
              </c:numCache>
            </c:numRef>
          </c:cat>
          <c:val>
            <c:numRef>
              <c:f>[gorcam.xls]Biomass!$C$4:$C$104</c:f>
              <c:numCache>
                <c:formatCode>0.0</c:formatCode>
                <c:ptCount val="101"/>
                <c:pt idx="0">
                  <c:v>150</c:v>
                </c:pt>
                <c:pt idx="1">
                  <c:v>151.73492476419824</c:v>
                </c:pt>
                <c:pt idx="2">
                  <c:v>153.46276099988214</c:v>
                </c:pt>
                <c:pt idx="3">
                  <c:v>155.18343874854023</c:v>
                </c:pt>
                <c:pt idx="4">
                  <c:v>156.8968914072137</c:v>
                </c:pt>
                <c:pt idx="5">
                  <c:v>158.60305562487267</c:v>
                </c:pt>
                <c:pt idx="6">
                  <c:v>160.30187120233396</c:v>
                </c:pt>
                <c:pt idx="7">
                  <c:v>161.99328099556962</c:v>
                </c:pt>
                <c:pt idx="8">
                  <c:v>163.67723082226374</c:v>
                </c:pt>
                <c:pt idx="9">
                  <c:v>165.35366937148214</c:v>
                </c:pt>
                <c:pt idx="10">
                  <c:v>167.02254811632687</c:v>
                </c:pt>
                <c:pt idx="11">
                  <c:v>168.68382122945374</c:v>
                </c:pt>
                <c:pt idx="12">
                  <c:v>170.33744550133764</c:v>
                </c:pt>
                <c:pt idx="13">
                  <c:v>171.98338026117605</c:v>
                </c:pt>
                <c:pt idx="14">
                  <c:v>173.62158730032627</c:v>
                </c:pt>
                <c:pt idx="15">
                  <c:v>175.25203079817763</c:v>
                </c:pt>
                <c:pt idx="16">
                  <c:v>176.87467725036419</c:v>
                </c:pt>
                <c:pt idx="17">
                  <c:v>178.4894953992283</c:v>
                </c:pt>
                <c:pt idx="18">
                  <c:v>180.09645616644957</c:v>
                </c:pt>
                <c:pt idx="19">
                  <c:v>181.69553258775784</c:v>
                </c:pt>
                <c:pt idx="20">
                  <c:v>183.28669974965246</c:v>
                </c:pt>
                <c:pt idx="21">
                  <c:v>184.86993472805383</c:v>
                </c:pt>
                <c:pt idx="22">
                  <c:v>186.4452165288167</c:v>
                </c:pt>
                <c:pt idx="23">
                  <c:v>188.01252603003735</c:v>
                </c:pt>
                <c:pt idx="24">
                  <c:v>189.57184592609082</c:v>
                </c:pt>
                <c:pt idx="25">
                  <c:v>191.12316067333589</c:v>
                </c:pt>
                <c:pt idx="26">
                  <c:v>192.66645643742959</c:v>
                </c:pt>
                <c:pt idx="27">
                  <c:v>194.20172104219441</c:v>
                </c:pt>
                <c:pt idx="28">
                  <c:v>195.72894391998449</c:v>
                </c:pt>
                <c:pt idx="29">
                  <c:v>197.24811606349925</c:v>
                </c:pt>
                <c:pt idx="30">
                  <c:v>198.75922997899514</c:v>
                </c:pt>
                <c:pt idx="31">
                  <c:v>200.26227964084768</c:v>
                </c:pt>
                <c:pt idx="32">
                  <c:v>201.7572604474189</c:v>
                </c:pt>
                <c:pt idx="33">
                  <c:v>203.24416917818664</c:v>
                </c:pt>
                <c:pt idx="34">
                  <c:v>204.72300395209342</c:v>
                </c:pt>
                <c:pt idx="35">
                  <c:v>206.19376418707571</c:v>
                </c:pt>
                <c:pt idx="36">
                  <c:v>207.65645056073427</c:v>
                </c:pt>
                <c:pt idx="37">
                  <c:v>209.11106497210903</c:v>
                </c:pt>
                <c:pt idx="38">
                  <c:v>210.55761050452327</c:v>
                </c:pt>
                <c:pt idx="39">
                  <c:v>211.99609138946255</c:v>
                </c:pt>
                <c:pt idx="40">
                  <c:v>213.42651297145588</c:v>
                </c:pt>
                <c:pt idx="41">
                  <c:v>214.84888167392745</c:v>
                </c:pt>
                <c:pt idx="42">
                  <c:v>216.26320496598899</c:v>
                </c:pt>
                <c:pt idx="43">
                  <c:v>217.66949133014288</c:v>
                </c:pt>
                <c:pt idx="44">
                  <c:v>219.06775023086865</c:v>
                </c:pt>
                <c:pt idx="45">
                  <c:v>220.45799208406558</c:v>
                </c:pt>
                <c:pt idx="46">
                  <c:v>221.84022822732507</c:v>
                </c:pt>
                <c:pt idx="47">
                  <c:v>223.21447089100801</c:v>
                </c:pt>
                <c:pt idx="48">
                  <c:v>224.58073317010303</c:v>
                </c:pt>
                <c:pt idx="49">
                  <c:v>225.93902899684201</c:v>
                </c:pt>
                <c:pt idx="50">
                  <c:v>227.28937311405048</c:v>
                </c:pt>
                <c:pt idx="51">
                  <c:v>228.63178104921161</c:v>
                </c:pt>
                <c:pt idx="52">
                  <c:v>229.96626908922204</c:v>
                </c:pt>
                <c:pt idx="53">
                  <c:v>231.29285425582029</c:v>
                </c:pt>
                <c:pt idx="54">
                  <c:v>232.61155428166759</c:v>
                </c:pt>
                <c:pt idx="55">
                  <c:v>233.92238758706267</c:v>
                </c:pt>
                <c:pt idx="56">
                  <c:v>235.22537325727205</c:v>
                </c:pt>
                <c:pt idx="57">
                  <c:v>236.52053102045855</c:v>
                </c:pt>
                <c:pt idx="58">
                  <c:v>237.8078812261908</c:v>
                </c:pt>
                <c:pt idx="59">
                  <c:v>239.08744482451772</c:v>
                </c:pt>
                <c:pt idx="60">
                  <c:v>240.35924334559155</c:v>
                </c:pt>
                <c:pt idx="61">
                  <c:v>241.62329887982455</c:v>
                </c:pt>
                <c:pt idx="62">
                  <c:v>242.87963405856428</c:v>
                </c:pt>
                <c:pt idx="63">
                  <c:v>244.12827203527348</c:v>
                </c:pt>
                <c:pt idx="64">
                  <c:v>245.36923646720012</c:v>
                </c:pt>
                <c:pt idx="65">
                  <c:v>246.60255149752444</c:v>
                </c:pt>
                <c:pt idx="66">
                  <c:v>247.82824173797027</c:v>
                </c:pt>
                <c:pt idx="67">
                  <c:v>249.0463322518674</c:v>
                </c:pt>
                <c:pt idx="68">
                  <c:v>250.25684853765344</c:v>
                </c:pt>
                <c:pt idx="69">
                  <c:v>251.45981651280277</c:v>
                </c:pt>
                <c:pt idx="70">
                  <c:v>252.6552624981716</c:v>
                </c:pt>
                <c:pt idx="71">
                  <c:v>253.84321320274768</c:v>
                </c:pt>
                <c:pt idx="72">
                  <c:v>255.02369570879426</c:v>
                </c:pt>
                <c:pt idx="73">
                  <c:v>256.19673745737742</c:v>
                </c:pt>
                <c:pt idx="74">
                  <c:v>257.3623662342672</c:v>
                </c:pt>
                <c:pt idx="75">
                  <c:v>258.520610156202</c:v>
                </c:pt>
                <c:pt idx="76">
                  <c:v>259.6714976575077</c:v>
                </c:pt>
                <c:pt idx="77">
                  <c:v>260.81505747706126</c:v>
                </c:pt>
                <c:pt idx="78">
                  <c:v>261.95131864559062</c:v>
                </c:pt>
                <c:pt idx="79">
                  <c:v>263.08031047330172</c:v>
                </c:pt>
                <c:pt idx="80">
                  <c:v>264.20206253782442</c:v>
                </c:pt>
                <c:pt idx="81">
                  <c:v>265.31660467246923</c:v>
                </c:pt>
                <c:pt idx="82">
                  <c:v>266.42396695478652</c:v>
                </c:pt>
                <c:pt idx="83">
                  <c:v>267.52417969542097</c:v>
                </c:pt>
                <c:pt idx="84">
                  <c:v>268.61727342725328</c:v>
                </c:pt>
                <c:pt idx="85">
                  <c:v>269.70327889482235</c:v>
                </c:pt>
                <c:pt idx="86">
                  <c:v>270.78222704402026</c:v>
                </c:pt>
                <c:pt idx="87">
                  <c:v>271.85414901205382</c:v>
                </c:pt>
                <c:pt idx="88">
                  <c:v>272.91907611766533</c:v>
                </c:pt>
                <c:pt idx="89">
                  <c:v>273.97703985160672</c:v>
                </c:pt>
                <c:pt idx="90">
                  <c:v>275.02807186736027</c:v>
                </c:pt>
                <c:pt idx="91">
                  <c:v>276.07220397209989</c:v>
                </c:pt>
                <c:pt idx="92">
                  <c:v>277.10946811788716</c:v>
                </c:pt>
                <c:pt idx="93">
                  <c:v>278.13989639309597</c:v>
                </c:pt>
                <c:pt idx="94">
                  <c:v>279.16352101406039</c:v>
                </c:pt>
                <c:pt idx="95">
                  <c:v>280.18037431694046</c:v>
                </c:pt>
                <c:pt idx="96">
                  <c:v>281.19048874979978</c:v>
                </c:pt>
                <c:pt idx="97">
                  <c:v>282.19389686489075</c:v>
                </c:pt>
                <c:pt idx="98">
                  <c:v>283.19063131114132</c:v>
                </c:pt>
                <c:pt idx="99">
                  <c:v>284.1807248268392</c:v>
                </c:pt>
                <c:pt idx="100">
                  <c:v>285.16421023250842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22-42A0-AFF9-672E221ECAEB}"/>
            </c:ext>
          </c:extLst>
        </c:ser>
        <c:ser>
          <c:idx val="0"/>
          <c:order val="5"/>
          <c:tx>
            <c:strRef>
              <c:f>[gorcam.xls]Biomass!$D$3</c:f>
              <c:strCache>
                <c:ptCount val="1"/>
                <c:pt idx="0">
                  <c:v>Other Veg</c:v>
                </c:pt>
              </c:strCache>
            </c:strRef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[gorcam.xls]Biomass!$A$4:$A$104</c:f>
              <c:numCache>
                <c:formatCode>General</c:formatCode>
                <c:ptCount val="10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  <c:pt idx="27">
                  <c:v>2031</c:v>
                </c:pt>
                <c:pt idx="28">
                  <c:v>2032</c:v>
                </c:pt>
                <c:pt idx="29">
                  <c:v>2033</c:v>
                </c:pt>
                <c:pt idx="30">
                  <c:v>2034</c:v>
                </c:pt>
                <c:pt idx="31">
                  <c:v>2035</c:v>
                </c:pt>
                <c:pt idx="32">
                  <c:v>2036</c:v>
                </c:pt>
                <c:pt idx="33">
                  <c:v>2037</c:v>
                </c:pt>
                <c:pt idx="34">
                  <c:v>2038</c:v>
                </c:pt>
                <c:pt idx="35">
                  <c:v>2039</c:v>
                </c:pt>
                <c:pt idx="36">
                  <c:v>2040</c:v>
                </c:pt>
                <c:pt idx="37">
                  <c:v>2041</c:v>
                </c:pt>
                <c:pt idx="38">
                  <c:v>2042</c:v>
                </c:pt>
                <c:pt idx="39">
                  <c:v>2043</c:v>
                </c:pt>
                <c:pt idx="40">
                  <c:v>2044</c:v>
                </c:pt>
                <c:pt idx="41">
                  <c:v>2045</c:v>
                </c:pt>
                <c:pt idx="42">
                  <c:v>2046</c:v>
                </c:pt>
                <c:pt idx="43">
                  <c:v>2047</c:v>
                </c:pt>
                <c:pt idx="44">
                  <c:v>2048</c:v>
                </c:pt>
                <c:pt idx="45">
                  <c:v>2049</c:v>
                </c:pt>
                <c:pt idx="46">
                  <c:v>2050</c:v>
                </c:pt>
                <c:pt idx="47">
                  <c:v>2051</c:v>
                </c:pt>
                <c:pt idx="48">
                  <c:v>2052</c:v>
                </c:pt>
                <c:pt idx="49">
                  <c:v>2053</c:v>
                </c:pt>
                <c:pt idx="50">
                  <c:v>2054</c:v>
                </c:pt>
                <c:pt idx="51">
                  <c:v>2055</c:v>
                </c:pt>
                <c:pt idx="52">
                  <c:v>2056</c:v>
                </c:pt>
                <c:pt idx="53">
                  <c:v>2057</c:v>
                </c:pt>
                <c:pt idx="54">
                  <c:v>2058</c:v>
                </c:pt>
                <c:pt idx="55">
                  <c:v>2059</c:v>
                </c:pt>
                <c:pt idx="56">
                  <c:v>2060</c:v>
                </c:pt>
                <c:pt idx="57">
                  <c:v>2061</c:v>
                </c:pt>
                <c:pt idx="58">
                  <c:v>2062</c:v>
                </c:pt>
                <c:pt idx="59">
                  <c:v>2063</c:v>
                </c:pt>
                <c:pt idx="60">
                  <c:v>2064</c:v>
                </c:pt>
                <c:pt idx="61">
                  <c:v>2065</c:v>
                </c:pt>
                <c:pt idx="62">
                  <c:v>2066</c:v>
                </c:pt>
                <c:pt idx="63">
                  <c:v>2067</c:v>
                </c:pt>
                <c:pt idx="64">
                  <c:v>2068</c:v>
                </c:pt>
                <c:pt idx="65">
                  <c:v>2069</c:v>
                </c:pt>
                <c:pt idx="66">
                  <c:v>2070</c:v>
                </c:pt>
                <c:pt idx="67">
                  <c:v>2071</c:v>
                </c:pt>
                <c:pt idx="68">
                  <c:v>2072</c:v>
                </c:pt>
                <c:pt idx="69">
                  <c:v>2073</c:v>
                </c:pt>
                <c:pt idx="70">
                  <c:v>2074</c:v>
                </c:pt>
                <c:pt idx="71">
                  <c:v>2075</c:v>
                </c:pt>
                <c:pt idx="72">
                  <c:v>2076</c:v>
                </c:pt>
                <c:pt idx="73">
                  <c:v>2077</c:v>
                </c:pt>
                <c:pt idx="74">
                  <c:v>2078</c:v>
                </c:pt>
                <c:pt idx="75">
                  <c:v>2079</c:v>
                </c:pt>
                <c:pt idx="76">
                  <c:v>2080</c:v>
                </c:pt>
                <c:pt idx="77">
                  <c:v>2081</c:v>
                </c:pt>
                <c:pt idx="78">
                  <c:v>2082</c:v>
                </c:pt>
                <c:pt idx="79">
                  <c:v>2083</c:v>
                </c:pt>
                <c:pt idx="80">
                  <c:v>2084</c:v>
                </c:pt>
                <c:pt idx="81">
                  <c:v>2085</c:v>
                </c:pt>
                <c:pt idx="82">
                  <c:v>2086</c:v>
                </c:pt>
                <c:pt idx="83">
                  <c:v>2087</c:v>
                </c:pt>
                <c:pt idx="84">
                  <c:v>2088</c:v>
                </c:pt>
                <c:pt idx="85">
                  <c:v>2089</c:v>
                </c:pt>
                <c:pt idx="86">
                  <c:v>2090</c:v>
                </c:pt>
                <c:pt idx="87">
                  <c:v>2091</c:v>
                </c:pt>
                <c:pt idx="88">
                  <c:v>2092</c:v>
                </c:pt>
                <c:pt idx="89">
                  <c:v>2093</c:v>
                </c:pt>
                <c:pt idx="90">
                  <c:v>2094</c:v>
                </c:pt>
                <c:pt idx="91">
                  <c:v>2095</c:v>
                </c:pt>
                <c:pt idx="92">
                  <c:v>2096</c:v>
                </c:pt>
                <c:pt idx="93">
                  <c:v>2097</c:v>
                </c:pt>
                <c:pt idx="94">
                  <c:v>2098</c:v>
                </c:pt>
                <c:pt idx="95">
                  <c:v>2099</c:v>
                </c:pt>
                <c:pt idx="96">
                  <c:v>2100</c:v>
                </c:pt>
                <c:pt idx="97">
                  <c:v>2101</c:v>
                </c:pt>
                <c:pt idx="98">
                  <c:v>2102</c:v>
                </c:pt>
                <c:pt idx="99">
                  <c:v>2103</c:v>
                </c:pt>
                <c:pt idx="100">
                  <c:v>2104</c:v>
                </c:pt>
              </c:numCache>
            </c:numRef>
          </c:cat>
          <c:val>
            <c:numRef>
              <c:f>[gorcam.xls]Biomass!$D$4:$D$104</c:f>
              <c:numCache>
                <c:formatCode>0.0</c:formatCode>
                <c:ptCount val="101"/>
                <c:pt idx="0">
                  <c:v>6.4191599184207533</c:v>
                </c:pt>
                <c:pt idx="1">
                  <c:v>6.3777433308596514</c:v>
                </c:pt>
                <c:pt idx="2">
                  <c:v>6.3364959625453707</c:v>
                </c:pt>
                <c:pt idx="3">
                  <c:v>6.2954194835461941</c:v>
                </c:pt>
                <c:pt idx="4">
                  <c:v>6.2545154838257506</c:v>
                </c:pt>
                <c:pt idx="5">
                  <c:v>6.2137854757167545</c:v>
                </c:pt>
                <c:pt idx="6">
                  <c:v>6.1732308963101907</c:v>
                </c:pt>
                <c:pt idx="7">
                  <c:v>6.1328531097635652</c:v>
                </c:pt>
                <c:pt idx="8">
                  <c:v>6.0926534095316001</c:v>
                </c:pt>
                <c:pt idx="9">
                  <c:v>6.0526330205226273</c:v>
                </c:pt>
                <c:pt idx="10">
                  <c:v>6.012793101183723</c:v>
                </c:pt>
                <c:pt idx="11">
                  <c:v>5.9731347455174921</c:v>
                </c:pt>
                <c:pt idx="12">
                  <c:v>5.9336589850332642</c:v>
                </c:pt>
                <c:pt idx="13">
                  <c:v>5.8943667906353063</c:v>
                </c:pt>
                <c:pt idx="14">
                  <c:v>5.8552590744505428</c:v>
                </c:pt>
                <c:pt idx="15">
                  <c:v>5.8163366915981669</c:v>
                </c:pt>
                <c:pt idx="16">
                  <c:v>5.7776004419033535</c:v>
                </c:pt>
                <c:pt idx="17">
                  <c:v>5.7390510715572587</c:v>
                </c:pt>
                <c:pt idx="18">
                  <c:v>5.7006892747253168</c:v>
                </c:pt>
                <c:pt idx="19">
                  <c:v>5.6625156951057898</c:v>
                </c:pt>
                <c:pt idx="20">
                  <c:v>5.624530927440424</c:v>
                </c:pt>
                <c:pt idx="21">
                  <c:v>5.5867355189789709</c:v>
                </c:pt>
                <c:pt idx="22">
                  <c:v>5.5491299708992781</c:v>
                </c:pt>
                <c:pt idx="23">
                  <c:v>5.511714739684539</c:v>
                </c:pt>
                <c:pt idx="24">
                  <c:v>5.4744902384592571</c:v>
                </c:pt>
                <c:pt idx="25">
                  <c:v>5.4374568382853905</c:v>
                </c:pt>
                <c:pt idx="26">
                  <c:v>5.4006148694200684</c:v>
                </c:pt>
                <c:pt idx="27">
                  <c:v>5.3639646225362565</c:v>
                </c:pt>
                <c:pt idx="28">
                  <c:v>5.3275063499076207</c:v>
                </c:pt>
                <c:pt idx="29">
                  <c:v>5.2912402665588445</c:v>
                </c:pt>
                <c:pt idx="30">
                  <c:v>5.2551665513825796</c:v>
                </c:pt>
                <c:pt idx="31">
                  <c:v>5.2192853482241404</c:v>
                </c:pt>
                <c:pt idx="32">
                  <c:v>5.1835967669350609</c:v>
                </c:pt>
                <c:pt idx="33">
                  <c:v>5.1481008843965075</c:v>
                </c:pt>
                <c:pt idx="34">
                  <c:v>5.112797745513582</c:v>
                </c:pt>
                <c:pt idx="35">
                  <c:v>5.0776873641814655</c:v>
                </c:pt>
                <c:pt idx="36">
                  <c:v>5.0427697242242893</c:v>
                </c:pt>
                <c:pt idx="37">
                  <c:v>5.0080447803076664</c:v>
                </c:pt>
                <c:pt idx="38">
                  <c:v>4.9735124588256774</c:v>
                </c:pt>
                <c:pt idx="39">
                  <c:v>4.9391726587631704</c:v>
                </c:pt>
                <c:pt idx="40">
                  <c:v>4.9050252525341183</c:v>
                </c:pt>
                <c:pt idx="41">
                  <c:v>4.8710700867968253</c:v>
                </c:pt>
                <c:pt idx="42">
                  <c:v>4.8373069832466573</c:v>
                </c:pt>
                <c:pt idx="43">
                  <c:v>4.8037357393870543</c:v>
                </c:pt>
                <c:pt idx="44">
                  <c:v>4.7703561292794285</c:v>
                </c:pt>
                <c:pt idx="45">
                  <c:v>4.7371679042726509</c:v>
                </c:pt>
                <c:pt idx="46">
                  <c:v>4.7041707937127111</c:v>
                </c:pt>
                <c:pt idx="47">
                  <c:v>4.6713645056331634</c:v>
                </c:pt>
                <c:pt idx="48">
                  <c:v>4.6387487274269423</c:v>
                </c:pt>
                <c:pt idx="49">
                  <c:v>4.6063231265000839</c:v>
                </c:pt>
                <c:pt idx="50">
                  <c:v>4.5740873509079183</c:v>
                </c:pt>
                <c:pt idx="51">
                  <c:v>4.542041029974218</c:v>
                </c:pt>
                <c:pt idx="52">
                  <c:v>4.510183774893834</c:v>
                </c:pt>
                <c:pt idx="53">
                  <c:v>4.4785151793192775</c:v>
                </c:pt>
                <c:pt idx="54">
                  <c:v>4.4470348199317202</c:v>
                </c:pt>
                <c:pt idx="55">
                  <c:v>4.4157422569968698</c:v>
                </c:pt>
                <c:pt idx="56">
                  <c:v>4.3846370349061417</c:v>
                </c:pt>
                <c:pt idx="57">
                  <c:v>4.3537186827035637</c:v>
                </c:pt>
                <c:pt idx="58">
                  <c:v>4.3229867145987946</c:v>
                </c:pt>
                <c:pt idx="59">
                  <c:v>4.29244063046667</c:v>
                </c:pt>
                <c:pt idx="60">
                  <c:v>4.26207991633364</c:v>
                </c:pt>
                <c:pt idx="61">
                  <c:v>4.2319040448514826</c:v>
                </c:pt>
                <c:pt idx="62">
                  <c:v>4.201912475758621</c:v>
                </c:pt>
                <c:pt idx="63">
                  <c:v>4.1721046563294051</c:v>
                </c:pt>
                <c:pt idx="64">
                  <c:v>4.1424800218116911</c:v>
                </c:pt>
                <c:pt idx="65">
                  <c:v>4.1130379958530288</c:v>
                </c:pt>
                <c:pt idx="66">
                  <c:v>4.0837779909157685</c:v>
                </c:pt>
                <c:pt idx="67">
                  <c:v>4.0546994086814072</c:v>
                </c:pt>
                <c:pt idx="68">
                  <c:v>4.0258016404444259</c:v>
                </c:pt>
                <c:pt idx="69">
                  <c:v>3.9970840674959529</c:v>
                </c:pt>
                <c:pt idx="70">
                  <c:v>3.9685460614974755</c:v>
                </c:pt>
                <c:pt idx="71">
                  <c:v>3.9401869848449</c:v>
                </c:pt>
                <c:pt idx="72">
                  <c:v>3.9120061910232016</c:v>
                </c:pt>
                <c:pt idx="73">
                  <c:v>3.8840030249519186</c:v>
                </c:pt>
                <c:pt idx="74">
                  <c:v>3.8561768233217251</c:v>
                </c:pt>
                <c:pt idx="75">
                  <c:v>3.8285269149223264</c:v>
                </c:pt>
                <c:pt idx="76">
                  <c:v>3.8010526209619</c:v>
                </c:pt>
                <c:pt idx="77">
                  <c:v>3.7737532553782938</c:v>
                </c:pt>
                <c:pt idx="78">
                  <c:v>3.7466281251422142</c:v>
                </c:pt>
                <c:pt idx="79">
                  <c:v>3.7196765305525914</c:v>
                </c:pt>
                <c:pt idx="80">
                  <c:v>3.6928977655243447</c:v>
                </c:pt>
                <c:pt idx="81">
                  <c:v>3.6662911178687105</c:v>
                </c:pt>
                <c:pt idx="82">
                  <c:v>3.6398558695663716</c:v>
                </c:pt>
                <c:pt idx="83">
                  <c:v>3.6135912970335182</c:v>
                </c:pt>
                <c:pt idx="84">
                  <c:v>3.5874966713810643</c:v>
                </c:pt>
                <c:pt idx="85">
                  <c:v>3.56157125866716</c:v>
                </c:pt>
                <c:pt idx="86">
                  <c:v>3.5358143201432024</c:v>
                </c:pt>
                <c:pt idx="87">
                  <c:v>3.5102251124934702</c:v>
                </c:pt>
                <c:pt idx="88">
                  <c:v>3.484802888068578</c:v>
                </c:pt>
                <c:pt idx="89">
                  <c:v>3.4595468951128803</c:v>
                </c:pt>
                <c:pt idx="90">
                  <c:v>3.4344563779859918</c:v>
                </c:pt>
                <c:pt idx="91">
                  <c:v>3.4095305773785567</c:v>
                </c:pt>
                <c:pt idx="92">
                  <c:v>3.3847687305224214</c:v>
                </c:pt>
                <c:pt idx="93">
                  <c:v>3.3601700713953542</c:v>
                </c:pt>
                <c:pt idx="94">
                  <c:v>3.3357338309204154</c:v>
                </c:pt>
                <c:pt idx="95">
                  <c:v>3.3114592371601539</c:v>
                </c:pt>
                <c:pt idx="96">
                  <c:v>3.2873455155057254</c:v>
                </c:pt>
                <c:pt idx="97">
                  <c:v>3.2633918888610616</c:v>
                </c:pt>
                <c:pt idx="98">
                  <c:v>3.2395975778222299</c:v>
                </c:pt>
                <c:pt idx="99">
                  <c:v>3.2159618008520785</c:v>
                </c:pt>
                <c:pt idx="100">
                  <c:v>3.1924837744502876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22-42A0-AFF9-672E221ECAEB}"/>
            </c:ext>
          </c:extLst>
        </c:ser>
        <c:ser>
          <c:idx val="4"/>
          <c:order val="6"/>
          <c:tx>
            <c:strRef>
              <c:f>[gorcam.xls]Biomass!$AN$3</c:f>
              <c:strCache>
                <c:ptCount val="1"/>
                <c:pt idx="0">
                  <c:v>SLP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[gorcam.xls]Biomass!$A$4:$A$104</c:f>
              <c:numCache>
                <c:formatCode>General</c:formatCode>
                <c:ptCount val="10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  <c:pt idx="27">
                  <c:v>2031</c:v>
                </c:pt>
                <c:pt idx="28">
                  <c:v>2032</c:v>
                </c:pt>
                <c:pt idx="29">
                  <c:v>2033</c:v>
                </c:pt>
                <c:pt idx="30">
                  <c:v>2034</c:v>
                </c:pt>
                <c:pt idx="31">
                  <c:v>2035</c:v>
                </c:pt>
                <c:pt idx="32">
                  <c:v>2036</c:v>
                </c:pt>
                <c:pt idx="33">
                  <c:v>2037</c:v>
                </c:pt>
                <c:pt idx="34">
                  <c:v>2038</c:v>
                </c:pt>
                <c:pt idx="35">
                  <c:v>2039</c:v>
                </c:pt>
                <c:pt idx="36">
                  <c:v>2040</c:v>
                </c:pt>
                <c:pt idx="37">
                  <c:v>2041</c:v>
                </c:pt>
                <c:pt idx="38">
                  <c:v>2042</c:v>
                </c:pt>
                <c:pt idx="39">
                  <c:v>2043</c:v>
                </c:pt>
                <c:pt idx="40">
                  <c:v>2044</c:v>
                </c:pt>
                <c:pt idx="41">
                  <c:v>2045</c:v>
                </c:pt>
                <c:pt idx="42">
                  <c:v>2046</c:v>
                </c:pt>
                <c:pt idx="43">
                  <c:v>2047</c:v>
                </c:pt>
                <c:pt idx="44">
                  <c:v>2048</c:v>
                </c:pt>
                <c:pt idx="45">
                  <c:v>2049</c:v>
                </c:pt>
                <c:pt idx="46">
                  <c:v>2050</c:v>
                </c:pt>
                <c:pt idx="47">
                  <c:v>2051</c:v>
                </c:pt>
                <c:pt idx="48">
                  <c:v>2052</c:v>
                </c:pt>
                <c:pt idx="49">
                  <c:v>2053</c:v>
                </c:pt>
                <c:pt idx="50">
                  <c:v>2054</c:v>
                </c:pt>
                <c:pt idx="51">
                  <c:v>2055</c:v>
                </c:pt>
                <c:pt idx="52">
                  <c:v>2056</c:v>
                </c:pt>
                <c:pt idx="53">
                  <c:v>2057</c:v>
                </c:pt>
                <c:pt idx="54">
                  <c:v>2058</c:v>
                </c:pt>
                <c:pt idx="55">
                  <c:v>2059</c:v>
                </c:pt>
                <c:pt idx="56">
                  <c:v>2060</c:v>
                </c:pt>
                <c:pt idx="57">
                  <c:v>2061</c:v>
                </c:pt>
                <c:pt idx="58">
                  <c:v>2062</c:v>
                </c:pt>
                <c:pt idx="59">
                  <c:v>2063</c:v>
                </c:pt>
                <c:pt idx="60">
                  <c:v>2064</c:v>
                </c:pt>
                <c:pt idx="61">
                  <c:v>2065</c:v>
                </c:pt>
                <c:pt idx="62">
                  <c:v>2066</c:v>
                </c:pt>
                <c:pt idx="63">
                  <c:v>2067</c:v>
                </c:pt>
                <c:pt idx="64">
                  <c:v>2068</c:v>
                </c:pt>
                <c:pt idx="65">
                  <c:v>2069</c:v>
                </c:pt>
                <c:pt idx="66">
                  <c:v>2070</c:v>
                </c:pt>
                <c:pt idx="67">
                  <c:v>2071</c:v>
                </c:pt>
                <c:pt idx="68">
                  <c:v>2072</c:v>
                </c:pt>
                <c:pt idx="69">
                  <c:v>2073</c:v>
                </c:pt>
                <c:pt idx="70">
                  <c:v>2074</c:v>
                </c:pt>
                <c:pt idx="71">
                  <c:v>2075</c:v>
                </c:pt>
                <c:pt idx="72">
                  <c:v>2076</c:v>
                </c:pt>
                <c:pt idx="73">
                  <c:v>2077</c:v>
                </c:pt>
                <c:pt idx="74">
                  <c:v>2078</c:v>
                </c:pt>
                <c:pt idx="75">
                  <c:v>2079</c:v>
                </c:pt>
                <c:pt idx="76">
                  <c:v>2080</c:v>
                </c:pt>
                <c:pt idx="77">
                  <c:v>2081</c:v>
                </c:pt>
                <c:pt idx="78">
                  <c:v>2082</c:v>
                </c:pt>
                <c:pt idx="79">
                  <c:v>2083</c:v>
                </c:pt>
                <c:pt idx="80">
                  <c:v>2084</c:v>
                </c:pt>
                <c:pt idx="81">
                  <c:v>2085</c:v>
                </c:pt>
                <c:pt idx="82">
                  <c:v>2086</c:v>
                </c:pt>
                <c:pt idx="83">
                  <c:v>2087</c:v>
                </c:pt>
                <c:pt idx="84">
                  <c:v>2088</c:v>
                </c:pt>
                <c:pt idx="85">
                  <c:v>2089</c:v>
                </c:pt>
                <c:pt idx="86">
                  <c:v>2090</c:v>
                </c:pt>
                <c:pt idx="87">
                  <c:v>2091</c:v>
                </c:pt>
                <c:pt idx="88">
                  <c:v>2092</c:v>
                </c:pt>
                <c:pt idx="89">
                  <c:v>2093</c:v>
                </c:pt>
                <c:pt idx="90">
                  <c:v>2094</c:v>
                </c:pt>
                <c:pt idx="91">
                  <c:v>2095</c:v>
                </c:pt>
                <c:pt idx="92">
                  <c:v>2096</c:v>
                </c:pt>
                <c:pt idx="93">
                  <c:v>2097</c:v>
                </c:pt>
                <c:pt idx="94">
                  <c:v>2098</c:v>
                </c:pt>
                <c:pt idx="95">
                  <c:v>2099</c:v>
                </c:pt>
                <c:pt idx="96">
                  <c:v>2100</c:v>
                </c:pt>
                <c:pt idx="97">
                  <c:v>2101</c:v>
                </c:pt>
                <c:pt idx="98">
                  <c:v>2102</c:v>
                </c:pt>
                <c:pt idx="99">
                  <c:v>2103</c:v>
                </c:pt>
                <c:pt idx="100">
                  <c:v>2104</c:v>
                </c:pt>
              </c:numCache>
            </c:numRef>
          </c:cat>
          <c:val>
            <c:numRef>
              <c:f>[gorcam.xls]Biomass!$S$4:$S$104</c:f>
              <c:numCache>
                <c:formatCode>0.0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22-42A0-AFF9-672E221ECAEB}"/>
            </c:ext>
          </c:extLst>
        </c:ser>
        <c:ser>
          <c:idx val="5"/>
          <c:order val="7"/>
          <c:tx>
            <c:strRef>
              <c:f>[gorcam.xls]Biomass!$AO$3</c:f>
              <c:strCache>
                <c:ptCount val="1"/>
                <c:pt idx="0">
                  <c:v>LLP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[gorcam.xls]Biomass!$A$4:$A$104</c:f>
              <c:numCache>
                <c:formatCode>General</c:formatCode>
                <c:ptCount val="10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  <c:pt idx="27">
                  <c:v>2031</c:v>
                </c:pt>
                <c:pt idx="28">
                  <c:v>2032</c:v>
                </c:pt>
                <c:pt idx="29">
                  <c:v>2033</c:v>
                </c:pt>
                <c:pt idx="30">
                  <c:v>2034</c:v>
                </c:pt>
                <c:pt idx="31">
                  <c:v>2035</c:v>
                </c:pt>
                <c:pt idx="32">
                  <c:v>2036</c:v>
                </c:pt>
                <c:pt idx="33">
                  <c:v>2037</c:v>
                </c:pt>
                <c:pt idx="34">
                  <c:v>2038</c:v>
                </c:pt>
                <c:pt idx="35">
                  <c:v>2039</c:v>
                </c:pt>
                <c:pt idx="36">
                  <c:v>2040</c:v>
                </c:pt>
                <c:pt idx="37">
                  <c:v>2041</c:v>
                </c:pt>
                <c:pt idx="38">
                  <c:v>2042</c:v>
                </c:pt>
                <c:pt idx="39">
                  <c:v>2043</c:v>
                </c:pt>
                <c:pt idx="40">
                  <c:v>2044</c:v>
                </c:pt>
                <c:pt idx="41">
                  <c:v>2045</c:v>
                </c:pt>
                <c:pt idx="42">
                  <c:v>2046</c:v>
                </c:pt>
                <c:pt idx="43">
                  <c:v>2047</c:v>
                </c:pt>
                <c:pt idx="44">
                  <c:v>2048</c:v>
                </c:pt>
                <c:pt idx="45">
                  <c:v>2049</c:v>
                </c:pt>
                <c:pt idx="46">
                  <c:v>2050</c:v>
                </c:pt>
                <c:pt idx="47">
                  <c:v>2051</c:v>
                </c:pt>
                <c:pt idx="48">
                  <c:v>2052</c:v>
                </c:pt>
                <c:pt idx="49">
                  <c:v>2053</c:v>
                </c:pt>
                <c:pt idx="50">
                  <c:v>2054</c:v>
                </c:pt>
                <c:pt idx="51">
                  <c:v>2055</c:v>
                </c:pt>
                <c:pt idx="52">
                  <c:v>2056</c:v>
                </c:pt>
                <c:pt idx="53">
                  <c:v>2057</c:v>
                </c:pt>
                <c:pt idx="54">
                  <c:v>2058</c:v>
                </c:pt>
                <c:pt idx="55">
                  <c:v>2059</c:v>
                </c:pt>
                <c:pt idx="56">
                  <c:v>2060</c:v>
                </c:pt>
                <c:pt idx="57">
                  <c:v>2061</c:v>
                </c:pt>
                <c:pt idx="58">
                  <c:v>2062</c:v>
                </c:pt>
                <c:pt idx="59">
                  <c:v>2063</c:v>
                </c:pt>
                <c:pt idx="60">
                  <c:v>2064</c:v>
                </c:pt>
                <c:pt idx="61">
                  <c:v>2065</c:v>
                </c:pt>
                <c:pt idx="62">
                  <c:v>2066</c:v>
                </c:pt>
                <c:pt idx="63">
                  <c:v>2067</c:v>
                </c:pt>
                <c:pt idx="64">
                  <c:v>2068</c:v>
                </c:pt>
                <c:pt idx="65">
                  <c:v>2069</c:v>
                </c:pt>
                <c:pt idx="66">
                  <c:v>2070</c:v>
                </c:pt>
                <c:pt idx="67">
                  <c:v>2071</c:v>
                </c:pt>
                <c:pt idx="68">
                  <c:v>2072</c:v>
                </c:pt>
                <c:pt idx="69">
                  <c:v>2073</c:v>
                </c:pt>
                <c:pt idx="70">
                  <c:v>2074</c:v>
                </c:pt>
                <c:pt idx="71">
                  <c:v>2075</c:v>
                </c:pt>
                <c:pt idx="72">
                  <c:v>2076</c:v>
                </c:pt>
                <c:pt idx="73">
                  <c:v>2077</c:v>
                </c:pt>
                <c:pt idx="74">
                  <c:v>2078</c:v>
                </c:pt>
                <c:pt idx="75">
                  <c:v>2079</c:v>
                </c:pt>
                <c:pt idx="76">
                  <c:v>2080</c:v>
                </c:pt>
                <c:pt idx="77">
                  <c:v>2081</c:v>
                </c:pt>
                <c:pt idx="78">
                  <c:v>2082</c:v>
                </c:pt>
                <c:pt idx="79">
                  <c:v>2083</c:v>
                </c:pt>
                <c:pt idx="80">
                  <c:v>2084</c:v>
                </c:pt>
                <c:pt idx="81">
                  <c:v>2085</c:v>
                </c:pt>
                <c:pt idx="82">
                  <c:v>2086</c:v>
                </c:pt>
                <c:pt idx="83">
                  <c:v>2087</c:v>
                </c:pt>
                <c:pt idx="84">
                  <c:v>2088</c:v>
                </c:pt>
                <c:pt idx="85">
                  <c:v>2089</c:v>
                </c:pt>
                <c:pt idx="86">
                  <c:v>2090</c:v>
                </c:pt>
                <c:pt idx="87">
                  <c:v>2091</c:v>
                </c:pt>
                <c:pt idx="88">
                  <c:v>2092</c:v>
                </c:pt>
                <c:pt idx="89">
                  <c:v>2093</c:v>
                </c:pt>
                <c:pt idx="90">
                  <c:v>2094</c:v>
                </c:pt>
                <c:pt idx="91">
                  <c:v>2095</c:v>
                </c:pt>
                <c:pt idx="92">
                  <c:v>2096</c:v>
                </c:pt>
                <c:pt idx="93">
                  <c:v>2097</c:v>
                </c:pt>
                <c:pt idx="94">
                  <c:v>2098</c:v>
                </c:pt>
                <c:pt idx="95">
                  <c:v>2099</c:v>
                </c:pt>
                <c:pt idx="96">
                  <c:v>2100</c:v>
                </c:pt>
                <c:pt idx="97">
                  <c:v>2101</c:v>
                </c:pt>
                <c:pt idx="98">
                  <c:v>2102</c:v>
                </c:pt>
                <c:pt idx="99">
                  <c:v>2103</c:v>
                </c:pt>
                <c:pt idx="100">
                  <c:v>2104</c:v>
                </c:pt>
              </c:numCache>
            </c:numRef>
          </c:cat>
          <c:val>
            <c:numRef>
              <c:f>[gorcam.xls]Biomass!$T$4:$T$104</c:f>
              <c:numCache>
                <c:formatCode>0.0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122-42A0-AFF9-672E221ECAEB}"/>
            </c:ext>
          </c:extLst>
        </c:ser>
        <c:ser>
          <c:idx val="6"/>
          <c:order val="8"/>
          <c:tx>
            <c:v>WW Landfill</c:v>
          </c:tx>
          <c:spPr>
            <a:solidFill>
              <a:srgbClr val="C0C0C0"/>
            </a:solidFill>
            <a:ln w="25400">
              <a:noFill/>
            </a:ln>
          </c:spPr>
          <c:invertIfNegative val="0"/>
          <c:cat>
            <c:numRef>
              <c:f>[gorcam.xls]Biomass!$A$4:$A$104</c:f>
              <c:numCache>
                <c:formatCode>General</c:formatCode>
                <c:ptCount val="10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  <c:pt idx="27">
                  <c:v>2031</c:v>
                </c:pt>
                <c:pt idx="28">
                  <c:v>2032</c:v>
                </c:pt>
                <c:pt idx="29">
                  <c:v>2033</c:v>
                </c:pt>
                <c:pt idx="30">
                  <c:v>2034</c:v>
                </c:pt>
                <c:pt idx="31">
                  <c:v>2035</c:v>
                </c:pt>
                <c:pt idx="32">
                  <c:v>2036</c:v>
                </c:pt>
                <c:pt idx="33">
                  <c:v>2037</c:v>
                </c:pt>
                <c:pt idx="34">
                  <c:v>2038</c:v>
                </c:pt>
                <c:pt idx="35">
                  <c:v>2039</c:v>
                </c:pt>
                <c:pt idx="36">
                  <c:v>2040</c:v>
                </c:pt>
                <c:pt idx="37">
                  <c:v>2041</c:v>
                </c:pt>
                <c:pt idx="38">
                  <c:v>2042</c:v>
                </c:pt>
                <c:pt idx="39">
                  <c:v>2043</c:v>
                </c:pt>
                <c:pt idx="40">
                  <c:v>2044</c:v>
                </c:pt>
                <c:pt idx="41">
                  <c:v>2045</c:v>
                </c:pt>
                <c:pt idx="42">
                  <c:v>2046</c:v>
                </c:pt>
                <c:pt idx="43">
                  <c:v>2047</c:v>
                </c:pt>
                <c:pt idx="44">
                  <c:v>2048</c:v>
                </c:pt>
                <c:pt idx="45">
                  <c:v>2049</c:v>
                </c:pt>
                <c:pt idx="46">
                  <c:v>2050</c:v>
                </c:pt>
                <c:pt idx="47">
                  <c:v>2051</c:v>
                </c:pt>
                <c:pt idx="48">
                  <c:v>2052</c:v>
                </c:pt>
                <c:pt idx="49">
                  <c:v>2053</c:v>
                </c:pt>
                <c:pt idx="50">
                  <c:v>2054</c:v>
                </c:pt>
                <c:pt idx="51">
                  <c:v>2055</c:v>
                </c:pt>
                <c:pt idx="52">
                  <c:v>2056</c:v>
                </c:pt>
                <c:pt idx="53">
                  <c:v>2057</c:v>
                </c:pt>
                <c:pt idx="54">
                  <c:v>2058</c:v>
                </c:pt>
                <c:pt idx="55">
                  <c:v>2059</c:v>
                </c:pt>
                <c:pt idx="56">
                  <c:v>2060</c:v>
                </c:pt>
                <c:pt idx="57">
                  <c:v>2061</c:v>
                </c:pt>
                <c:pt idx="58">
                  <c:v>2062</c:v>
                </c:pt>
                <c:pt idx="59">
                  <c:v>2063</c:v>
                </c:pt>
                <c:pt idx="60">
                  <c:v>2064</c:v>
                </c:pt>
                <c:pt idx="61">
                  <c:v>2065</c:v>
                </c:pt>
                <c:pt idx="62">
                  <c:v>2066</c:v>
                </c:pt>
                <c:pt idx="63">
                  <c:v>2067</c:v>
                </c:pt>
                <c:pt idx="64">
                  <c:v>2068</c:v>
                </c:pt>
                <c:pt idx="65">
                  <c:v>2069</c:v>
                </c:pt>
                <c:pt idx="66">
                  <c:v>2070</c:v>
                </c:pt>
                <c:pt idx="67">
                  <c:v>2071</c:v>
                </c:pt>
                <c:pt idx="68">
                  <c:v>2072</c:v>
                </c:pt>
                <c:pt idx="69">
                  <c:v>2073</c:v>
                </c:pt>
                <c:pt idx="70">
                  <c:v>2074</c:v>
                </c:pt>
                <c:pt idx="71">
                  <c:v>2075</c:v>
                </c:pt>
                <c:pt idx="72">
                  <c:v>2076</c:v>
                </c:pt>
                <c:pt idx="73">
                  <c:v>2077</c:v>
                </c:pt>
                <c:pt idx="74">
                  <c:v>2078</c:v>
                </c:pt>
                <c:pt idx="75">
                  <c:v>2079</c:v>
                </c:pt>
                <c:pt idx="76">
                  <c:v>2080</c:v>
                </c:pt>
                <c:pt idx="77">
                  <c:v>2081</c:v>
                </c:pt>
                <c:pt idx="78">
                  <c:v>2082</c:v>
                </c:pt>
                <c:pt idx="79">
                  <c:v>2083</c:v>
                </c:pt>
                <c:pt idx="80">
                  <c:v>2084</c:v>
                </c:pt>
                <c:pt idx="81">
                  <c:v>2085</c:v>
                </c:pt>
                <c:pt idx="82">
                  <c:v>2086</c:v>
                </c:pt>
                <c:pt idx="83">
                  <c:v>2087</c:v>
                </c:pt>
                <c:pt idx="84">
                  <c:v>2088</c:v>
                </c:pt>
                <c:pt idx="85">
                  <c:v>2089</c:v>
                </c:pt>
                <c:pt idx="86">
                  <c:v>2090</c:v>
                </c:pt>
                <c:pt idx="87">
                  <c:v>2091</c:v>
                </c:pt>
                <c:pt idx="88">
                  <c:v>2092</c:v>
                </c:pt>
                <c:pt idx="89">
                  <c:v>2093</c:v>
                </c:pt>
                <c:pt idx="90">
                  <c:v>2094</c:v>
                </c:pt>
                <c:pt idx="91">
                  <c:v>2095</c:v>
                </c:pt>
                <c:pt idx="92">
                  <c:v>2096</c:v>
                </c:pt>
                <c:pt idx="93">
                  <c:v>2097</c:v>
                </c:pt>
                <c:pt idx="94">
                  <c:v>2098</c:v>
                </c:pt>
                <c:pt idx="95">
                  <c:v>2099</c:v>
                </c:pt>
                <c:pt idx="96">
                  <c:v>2100</c:v>
                </c:pt>
                <c:pt idx="97">
                  <c:v>2101</c:v>
                </c:pt>
                <c:pt idx="98">
                  <c:v>2102</c:v>
                </c:pt>
                <c:pt idx="99">
                  <c:v>2103</c:v>
                </c:pt>
                <c:pt idx="100">
                  <c:v>2104</c:v>
                </c:pt>
              </c:numCache>
            </c:numRef>
          </c:cat>
          <c:val>
            <c:numRef>
              <c:f>[gorcam.xls]Biomass!$X$4:$X$104</c:f>
              <c:numCache>
                <c:formatCode>0.0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22-42A0-AFF9-672E221ECAEB}"/>
            </c:ext>
          </c:extLst>
        </c:ser>
        <c:ser>
          <c:idx val="7"/>
          <c:order val="9"/>
          <c:tx>
            <c:v>Cons Landfill</c:v>
          </c:tx>
          <c:spPr>
            <a:solidFill>
              <a:srgbClr val="969696"/>
            </a:solidFill>
            <a:ln w="25400">
              <a:noFill/>
            </a:ln>
          </c:spPr>
          <c:invertIfNegative val="0"/>
          <c:cat>
            <c:numRef>
              <c:f>[gorcam.xls]Biomass!$A$4:$A$104</c:f>
              <c:numCache>
                <c:formatCode>General</c:formatCode>
                <c:ptCount val="10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  <c:pt idx="27">
                  <c:v>2031</c:v>
                </c:pt>
                <c:pt idx="28">
                  <c:v>2032</c:v>
                </c:pt>
                <c:pt idx="29">
                  <c:v>2033</c:v>
                </c:pt>
                <c:pt idx="30">
                  <c:v>2034</c:v>
                </c:pt>
                <c:pt idx="31">
                  <c:v>2035</c:v>
                </c:pt>
                <c:pt idx="32">
                  <c:v>2036</c:v>
                </c:pt>
                <c:pt idx="33">
                  <c:v>2037</c:v>
                </c:pt>
                <c:pt idx="34">
                  <c:v>2038</c:v>
                </c:pt>
                <c:pt idx="35">
                  <c:v>2039</c:v>
                </c:pt>
                <c:pt idx="36">
                  <c:v>2040</c:v>
                </c:pt>
                <c:pt idx="37">
                  <c:v>2041</c:v>
                </c:pt>
                <c:pt idx="38">
                  <c:v>2042</c:v>
                </c:pt>
                <c:pt idx="39">
                  <c:v>2043</c:v>
                </c:pt>
                <c:pt idx="40">
                  <c:v>2044</c:v>
                </c:pt>
                <c:pt idx="41">
                  <c:v>2045</c:v>
                </c:pt>
                <c:pt idx="42">
                  <c:v>2046</c:v>
                </c:pt>
                <c:pt idx="43">
                  <c:v>2047</c:v>
                </c:pt>
                <c:pt idx="44">
                  <c:v>2048</c:v>
                </c:pt>
                <c:pt idx="45">
                  <c:v>2049</c:v>
                </c:pt>
                <c:pt idx="46">
                  <c:v>2050</c:v>
                </c:pt>
                <c:pt idx="47">
                  <c:v>2051</c:v>
                </c:pt>
                <c:pt idx="48">
                  <c:v>2052</c:v>
                </c:pt>
                <c:pt idx="49">
                  <c:v>2053</c:v>
                </c:pt>
                <c:pt idx="50">
                  <c:v>2054</c:v>
                </c:pt>
                <c:pt idx="51">
                  <c:v>2055</c:v>
                </c:pt>
                <c:pt idx="52">
                  <c:v>2056</c:v>
                </c:pt>
                <c:pt idx="53">
                  <c:v>2057</c:v>
                </c:pt>
                <c:pt idx="54">
                  <c:v>2058</c:v>
                </c:pt>
                <c:pt idx="55">
                  <c:v>2059</c:v>
                </c:pt>
                <c:pt idx="56">
                  <c:v>2060</c:v>
                </c:pt>
                <c:pt idx="57">
                  <c:v>2061</c:v>
                </c:pt>
                <c:pt idx="58">
                  <c:v>2062</c:v>
                </c:pt>
                <c:pt idx="59">
                  <c:v>2063</c:v>
                </c:pt>
                <c:pt idx="60">
                  <c:v>2064</c:v>
                </c:pt>
                <c:pt idx="61">
                  <c:v>2065</c:v>
                </c:pt>
                <c:pt idx="62">
                  <c:v>2066</c:v>
                </c:pt>
                <c:pt idx="63">
                  <c:v>2067</c:v>
                </c:pt>
                <c:pt idx="64">
                  <c:v>2068</c:v>
                </c:pt>
                <c:pt idx="65">
                  <c:v>2069</c:v>
                </c:pt>
                <c:pt idx="66">
                  <c:v>2070</c:v>
                </c:pt>
                <c:pt idx="67">
                  <c:v>2071</c:v>
                </c:pt>
                <c:pt idx="68">
                  <c:v>2072</c:v>
                </c:pt>
                <c:pt idx="69">
                  <c:v>2073</c:v>
                </c:pt>
                <c:pt idx="70">
                  <c:v>2074</c:v>
                </c:pt>
                <c:pt idx="71">
                  <c:v>2075</c:v>
                </c:pt>
                <c:pt idx="72">
                  <c:v>2076</c:v>
                </c:pt>
                <c:pt idx="73">
                  <c:v>2077</c:v>
                </c:pt>
                <c:pt idx="74">
                  <c:v>2078</c:v>
                </c:pt>
                <c:pt idx="75">
                  <c:v>2079</c:v>
                </c:pt>
                <c:pt idx="76">
                  <c:v>2080</c:v>
                </c:pt>
                <c:pt idx="77">
                  <c:v>2081</c:v>
                </c:pt>
                <c:pt idx="78">
                  <c:v>2082</c:v>
                </c:pt>
                <c:pt idx="79">
                  <c:v>2083</c:v>
                </c:pt>
                <c:pt idx="80">
                  <c:v>2084</c:v>
                </c:pt>
                <c:pt idx="81">
                  <c:v>2085</c:v>
                </c:pt>
                <c:pt idx="82">
                  <c:v>2086</c:v>
                </c:pt>
                <c:pt idx="83">
                  <c:v>2087</c:v>
                </c:pt>
                <c:pt idx="84">
                  <c:v>2088</c:v>
                </c:pt>
                <c:pt idx="85">
                  <c:v>2089</c:v>
                </c:pt>
                <c:pt idx="86">
                  <c:v>2090</c:v>
                </c:pt>
                <c:pt idx="87">
                  <c:v>2091</c:v>
                </c:pt>
                <c:pt idx="88">
                  <c:v>2092</c:v>
                </c:pt>
                <c:pt idx="89">
                  <c:v>2093</c:v>
                </c:pt>
                <c:pt idx="90">
                  <c:v>2094</c:v>
                </c:pt>
                <c:pt idx="91">
                  <c:v>2095</c:v>
                </c:pt>
                <c:pt idx="92">
                  <c:v>2096</c:v>
                </c:pt>
                <c:pt idx="93">
                  <c:v>2097</c:v>
                </c:pt>
                <c:pt idx="94">
                  <c:v>2098</c:v>
                </c:pt>
                <c:pt idx="95">
                  <c:v>2099</c:v>
                </c:pt>
                <c:pt idx="96">
                  <c:v>2100</c:v>
                </c:pt>
                <c:pt idx="97">
                  <c:v>2101</c:v>
                </c:pt>
                <c:pt idx="98">
                  <c:v>2102</c:v>
                </c:pt>
                <c:pt idx="99">
                  <c:v>2103</c:v>
                </c:pt>
                <c:pt idx="100">
                  <c:v>2104</c:v>
                </c:pt>
              </c:numCache>
            </c:numRef>
          </c:cat>
          <c:val>
            <c:numRef>
              <c:f>[gorcam.xls]Biomass!$AA$4:$AA$104</c:f>
              <c:numCache>
                <c:formatCode>0.0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122-42A0-AFF9-672E221EC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67093120"/>
        <c:axId val="267313536"/>
      </c:barChart>
      <c:catAx>
        <c:axId val="267093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4483985931331232"/>
              <c:y val="0.9437173566753084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267313536"/>
        <c:crosses val="autoZero"/>
        <c:auto val="1"/>
        <c:lblAlgn val="ctr"/>
        <c:lblOffset val="100"/>
        <c:tickLblSkip val="10"/>
        <c:tickMarkSkip val="2"/>
        <c:noMultiLvlLbl val="0"/>
      </c:catAx>
      <c:valAx>
        <c:axId val="2673135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tonnes / hectare</a:t>
                </a:r>
              </a:p>
            </c:rich>
          </c:tx>
          <c:layout>
            <c:manualLayout>
              <c:xMode val="edge"/>
              <c:yMode val="edge"/>
              <c:x val="1.0676201459432313E-2"/>
              <c:y val="0.4175392751145201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267093120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209967747332816"/>
          <c:y val="0.31675394469893375"/>
          <c:w val="0.13523130135186112"/>
          <c:h val="0.3939790188972924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0415C-4FB3-498D-8388-9703D85AA386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F23809DF-ED5B-418A-84F9-02900171C6E7}">
      <dgm:prSet phldrT="[Testo]"/>
      <dgm:spPr/>
      <dgm:t>
        <a:bodyPr/>
        <a:lstStyle/>
        <a:p>
          <a:r>
            <a:rPr lang="it-IT" dirty="0" err="1"/>
            <a:t>Vegetation</a:t>
          </a:r>
          <a:r>
            <a:rPr lang="it-IT" dirty="0"/>
            <a:t> (and </a:t>
          </a:r>
          <a:r>
            <a:rPr lang="it-IT" dirty="0" err="1"/>
            <a:t>soil</a:t>
          </a:r>
          <a:r>
            <a:rPr lang="it-IT" dirty="0"/>
            <a:t>)</a:t>
          </a:r>
        </a:p>
      </dgm:t>
    </dgm:pt>
    <dgm:pt modelId="{610AA455-93DC-4354-B903-B7964A3BBD3F}" type="parTrans" cxnId="{928B626F-BC9D-4F2E-A35C-C66A1F026295}">
      <dgm:prSet/>
      <dgm:spPr/>
      <dgm:t>
        <a:bodyPr/>
        <a:lstStyle/>
        <a:p>
          <a:endParaRPr lang="it-IT"/>
        </a:p>
      </dgm:t>
    </dgm:pt>
    <dgm:pt modelId="{53E0FBF5-8AA4-4378-AAFA-C68BBAA86CC2}" type="sibTrans" cxnId="{928B626F-BC9D-4F2E-A35C-C66A1F026295}">
      <dgm:prSet/>
      <dgm:spPr/>
      <dgm:t>
        <a:bodyPr/>
        <a:lstStyle/>
        <a:p>
          <a:endParaRPr lang="it-IT"/>
        </a:p>
      </dgm:t>
    </dgm:pt>
    <dgm:pt modelId="{73A77E80-A930-4914-B139-9ED2FEFBE4FF}">
      <dgm:prSet phldrT="[Testo]"/>
      <dgm:spPr/>
      <dgm:t>
        <a:bodyPr/>
        <a:lstStyle/>
        <a:p>
          <a:r>
            <a:rPr lang="it-IT" dirty="0"/>
            <a:t>(Direct and </a:t>
          </a:r>
          <a:r>
            <a:rPr lang="it-IT" dirty="0" err="1"/>
            <a:t>indirect</a:t>
          </a:r>
          <a:r>
            <a:rPr lang="it-IT" dirty="0"/>
            <a:t>) </a:t>
          </a:r>
          <a:r>
            <a:rPr lang="it-IT" dirty="0" err="1"/>
            <a:t>Products</a:t>
          </a:r>
          <a:endParaRPr lang="it-IT" dirty="0"/>
        </a:p>
      </dgm:t>
    </dgm:pt>
    <dgm:pt modelId="{63E60EAD-E22D-49A5-8BA6-202C3869C2FC}" type="parTrans" cxnId="{6B4C58BF-9CAB-49C7-B6AF-D3D734D40C8A}">
      <dgm:prSet/>
      <dgm:spPr/>
      <dgm:t>
        <a:bodyPr/>
        <a:lstStyle/>
        <a:p>
          <a:endParaRPr lang="it-IT"/>
        </a:p>
      </dgm:t>
    </dgm:pt>
    <dgm:pt modelId="{0E2B6570-15BA-4B9F-8262-FA8AC2647567}" type="sibTrans" cxnId="{6B4C58BF-9CAB-49C7-B6AF-D3D734D40C8A}">
      <dgm:prSet/>
      <dgm:spPr/>
      <dgm:t>
        <a:bodyPr/>
        <a:lstStyle/>
        <a:p>
          <a:endParaRPr lang="it-IT"/>
        </a:p>
      </dgm:t>
    </dgm:pt>
    <dgm:pt modelId="{E2EF2DB5-B287-4425-9E12-0544873DF76C}">
      <dgm:prSet phldrT="[Testo]"/>
      <dgm:spPr/>
      <dgm:t>
        <a:bodyPr/>
        <a:lstStyle/>
        <a:p>
          <a:r>
            <a:rPr lang="it-IT" dirty="0" err="1"/>
            <a:t>Atmosphere</a:t>
          </a:r>
          <a:endParaRPr lang="it-IT" dirty="0"/>
        </a:p>
      </dgm:t>
    </dgm:pt>
    <dgm:pt modelId="{F2C8440A-2BD7-4BBA-8F7A-B7145E2571B7}" type="parTrans" cxnId="{B7EB0EE5-FC92-4586-8CE9-D7B90EDEE107}">
      <dgm:prSet/>
      <dgm:spPr/>
      <dgm:t>
        <a:bodyPr/>
        <a:lstStyle/>
        <a:p>
          <a:endParaRPr lang="it-IT"/>
        </a:p>
      </dgm:t>
    </dgm:pt>
    <dgm:pt modelId="{04A44D2A-0C28-40DF-B50B-E03DE8142B7D}" type="sibTrans" cxnId="{B7EB0EE5-FC92-4586-8CE9-D7B90EDEE107}">
      <dgm:prSet/>
      <dgm:spPr/>
      <dgm:t>
        <a:bodyPr/>
        <a:lstStyle/>
        <a:p>
          <a:endParaRPr lang="it-IT"/>
        </a:p>
      </dgm:t>
    </dgm:pt>
    <dgm:pt modelId="{E6837283-8E75-4C3C-9913-35ACF2DDDA65}" type="pres">
      <dgm:prSet presAssocID="{D970415C-4FB3-498D-8388-9703D85AA386}" presName="Name0" presStyleCnt="0">
        <dgm:presLayoutVars>
          <dgm:dir/>
          <dgm:resizeHandles val="exact"/>
        </dgm:presLayoutVars>
      </dgm:prSet>
      <dgm:spPr/>
    </dgm:pt>
    <dgm:pt modelId="{B51656C2-FC1E-4FD7-95F6-2B7952848B62}" type="pres">
      <dgm:prSet presAssocID="{D970415C-4FB3-498D-8388-9703D85AA386}" presName="fgShape" presStyleLbl="fgShp" presStyleIdx="0" presStyleCnt="1"/>
      <dgm:spPr/>
    </dgm:pt>
    <dgm:pt modelId="{7ECE4DDB-209D-4A88-BA3D-5CFEBFE2A7E9}" type="pres">
      <dgm:prSet presAssocID="{D970415C-4FB3-498D-8388-9703D85AA386}" presName="linComp" presStyleCnt="0"/>
      <dgm:spPr/>
    </dgm:pt>
    <dgm:pt modelId="{FB13579C-2D98-422E-AA8B-EFA9F74425D1}" type="pres">
      <dgm:prSet presAssocID="{F23809DF-ED5B-418A-84F9-02900171C6E7}" presName="compNode" presStyleCnt="0"/>
      <dgm:spPr/>
    </dgm:pt>
    <dgm:pt modelId="{862CBC55-5C10-4493-9105-7818AD6A7CCB}" type="pres">
      <dgm:prSet presAssocID="{F23809DF-ED5B-418A-84F9-02900171C6E7}" presName="bkgdShape" presStyleLbl="node1" presStyleIdx="0" presStyleCnt="3" custLinFactNeighborX="-64" custLinFactNeighborY="-1898"/>
      <dgm:spPr/>
    </dgm:pt>
    <dgm:pt modelId="{B52367C5-841E-4D61-A70B-414086A234AB}" type="pres">
      <dgm:prSet presAssocID="{F23809DF-ED5B-418A-84F9-02900171C6E7}" presName="nodeTx" presStyleLbl="node1" presStyleIdx="0" presStyleCnt="3">
        <dgm:presLayoutVars>
          <dgm:bulletEnabled val="1"/>
        </dgm:presLayoutVars>
      </dgm:prSet>
      <dgm:spPr/>
    </dgm:pt>
    <dgm:pt modelId="{DD027C8B-5EFB-4B09-9EEF-3E2E1803FF9D}" type="pres">
      <dgm:prSet presAssocID="{F23809DF-ED5B-418A-84F9-02900171C6E7}" presName="invisiNode" presStyleLbl="node1" presStyleIdx="0" presStyleCnt="3"/>
      <dgm:spPr/>
    </dgm:pt>
    <dgm:pt modelId="{983A1B5E-371C-4021-A8A8-83024853BBFF}" type="pres">
      <dgm:prSet presAssocID="{F23809DF-ED5B-418A-84F9-02900171C6E7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  <dgm:pt modelId="{DC6C1758-7976-4B83-9516-CA9FC78CA2C0}" type="pres">
      <dgm:prSet presAssocID="{53E0FBF5-8AA4-4378-AAFA-C68BBAA86CC2}" presName="sibTrans" presStyleLbl="sibTrans2D1" presStyleIdx="0" presStyleCnt="0"/>
      <dgm:spPr/>
    </dgm:pt>
    <dgm:pt modelId="{AD93BE88-968E-4BD9-85ED-20C068217CB5}" type="pres">
      <dgm:prSet presAssocID="{73A77E80-A930-4914-B139-9ED2FEFBE4FF}" presName="compNode" presStyleCnt="0"/>
      <dgm:spPr/>
    </dgm:pt>
    <dgm:pt modelId="{9B81FE58-CD5F-4865-BD34-9428A1D873B9}" type="pres">
      <dgm:prSet presAssocID="{73A77E80-A930-4914-B139-9ED2FEFBE4FF}" presName="bkgdShape" presStyleLbl="node1" presStyleIdx="1" presStyleCnt="3"/>
      <dgm:spPr/>
    </dgm:pt>
    <dgm:pt modelId="{F6A651D2-848C-4C1C-ADF2-2DE705F482CC}" type="pres">
      <dgm:prSet presAssocID="{73A77E80-A930-4914-B139-9ED2FEFBE4FF}" presName="nodeTx" presStyleLbl="node1" presStyleIdx="1" presStyleCnt="3">
        <dgm:presLayoutVars>
          <dgm:bulletEnabled val="1"/>
        </dgm:presLayoutVars>
      </dgm:prSet>
      <dgm:spPr/>
    </dgm:pt>
    <dgm:pt modelId="{CA594BA6-025D-49E7-B423-4E00FEE45887}" type="pres">
      <dgm:prSet presAssocID="{73A77E80-A930-4914-B139-9ED2FEFBE4FF}" presName="invisiNode" presStyleLbl="node1" presStyleIdx="1" presStyleCnt="3"/>
      <dgm:spPr/>
    </dgm:pt>
    <dgm:pt modelId="{F931B822-2E42-4298-A081-A4125D53CB70}" type="pres">
      <dgm:prSet presAssocID="{73A77E80-A930-4914-B139-9ED2FEFBE4FF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2172AEAE-53B4-49D2-95C2-F27047CE10AA}" type="pres">
      <dgm:prSet presAssocID="{0E2B6570-15BA-4B9F-8262-FA8AC2647567}" presName="sibTrans" presStyleLbl="sibTrans2D1" presStyleIdx="0" presStyleCnt="0"/>
      <dgm:spPr/>
    </dgm:pt>
    <dgm:pt modelId="{B5EF2988-8816-43A2-92AF-B2B81E14117D}" type="pres">
      <dgm:prSet presAssocID="{E2EF2DB5-B287-4425-9E12-0544873DF76C}" presName="compNode" presStyleCnt="0"/>
      <dgm:spPr/>
    </dgm:pt>
    <dgm:pt modelId="{F31997E6-85D3-4774-834B-F48871DC785A}" type="pres">
      <dgm:prSet presAssocID="{E2EF2DB5-B287-4425-9E12-0544873DF76C}" presName="bkgdShape" presStyleLbl="node1" presStyleIdx="2" presStyleCnt="3"/>
      <dgm:spPr/>
    </dgm:pt>
    <dgm:pt modelId="{6E74DA1F-50A1-4452-B96B-05A18E12CA72}" type="pres">
      <dgm:prSet presAssocID="{E2EF2DB5-B287-4425-9E12-0544873DF76C}" presName="nodeTx" presStyleLbl="node1" presStyleIdx="2" presStyleCnt="3">
        <dgm:presLayoutVars>
          <dgm:bulletEnabled val="1"/>
        </dgm:presLayoutVars>
      </dgm:prSet>
      <dgm:spPr/>
    </dgm:pt>
    <dgm:pt modelId="{2C7DB21D-C5A0-4675-9137-B8D41F8B9C64}" type="pres">
      <dgm:prSet presAssocID="{E2EF2DB5-B287-4425-9E12-0544873DF76C}" presName="invisiNode" presStyleLbl="node1" presStyleIdx="2" presStyleCnt="3"/>
      <dgm:spPr/>
    </dgm:pt>
    <dgm:pt modelId="{CCBD4342-B654-4CC5-BAD1-33170F329C0F}" type="pres">
      <dgm:prSet presAssocID="{E2EF2DB5-B287-4425-9E12-0544873DF76C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DAEEAA1B-1ACB-4B53-83D9-EB50113FE6B8}" type="presOf" srcId="{D970415C-4FB3-498D-8388-9703D85AA386}" destId="{E6837283-8E75-4C3C-9913-35ACF2DDDA65}" srcOrd="0" destOrd="0" presId="urn:microsoft.com/office/officeart/2005/8/layout/hList7"/>
    <dgm:cxn modelId="{4D32EA5E-578C-47F4-99DC-85E1DCAD29C9}" type="presOf" srcId="{E2EF2DB5-B287-4425-9E12-0544873DF76C}" destId="{6E74DA1F-50A1-4452-B96B-05A18E12CA72}" srcOrd="1" destOrd="0" presId="urn:microsoft.com/office/officeart/2005/8/layout/hList7"/>
    <dgm:cxn modelId="{CD700845-2A5D-4EBF-890F-0633FD51ABC0}" type="presOf" srcId="{F23809DF-ED5B-418A-84F9-02900171C6E7}" destId="{862CBC55-5C10-4493-9105-7818AD6A7CCB}" srcOrd="0" destOrd="0" presId="urn:microsoft.com/office/officeart/2005/8/layout/hList7"/>
    <dgm:cxn modelId="{928B626F-BC9D-4F2E-A35C-C66A1F026295}" srcId="{D970415C-4FB3-498D-8388-9703D85AA386}" destId="{F23809DF-ED5B-418A-84F9-02900171C6E7}" srcOrd="0" destOrd="0" parTransId="{610AA455-93DC-4354-B903-B7964A3BBD3F}" sibTransId="{53E0FBF5-8AA4-4378-AAFA-C68BBAA86CC2}"/>
    <dgm:cxn modelId="{E21D9F52-163E-43EC-B764-3F3DDF27003B}" type="presOf" srcId="{E2EF2DB5-B287-4425-9E12-0544873DF76C}" destId="{F31997E6-85D3-4774-834B-F48871DC785A}" srcOrd="0" destOrd="0" presId="urn:microsoft.com/office/officeart/2005/8/layout/hList7"/>
    <dgm:cxn modelId="{E9A4878F-DF42-43C5-98DB-6FA3C5E14672}" type="presOf" srcId="{F23809DF-ED5B-418A-84F9-02900171C6E7}" destId="{B52367C5-841E-4D61-A70B-414086A234AB}" srcOrd="1" destOrd="0" presId="urn:microsoft.com/office/officeart/2005/8/layout/hList7"/>
    <dgm:cxn modelId="{124C2394-A0B6-493C-B93A-AFD93A76A167}" type="presOf" srcId="{0E2B6570-15BA-4B9F-8262-FA8AC2647567}" destId="{2172AEAE-53B4-49D2-95C2-F27047CE10AA}" srcOrd="0" destOrd="0" presId="urn:microsoft.com/office/officeart/2005/8/layout/hList7"/>
    <dgm:cxn modelId="{0D5C1A99-AD23-4158-8E4A-64B1CE55D21E}" type="presOf" srcId="{73A77E80-A930-4914-B139-9ED2FEFBE4FF}" destId="{9B81FE58-CD5F-4865-BD34-9428A1D873B9}" srcOrd="0" destOrd="0" presId="urn:microsoft.com/office/officeart/2005/8/layout/hList7"/>
    <dgm:cxn modelId="{6B4C58BF-9CAB-49C7-B6AF-D3D734D40C8A}" srcId="{D970415C-4FB3-498D-8388-9703D85AA386}" destId="{73A77E80-A930-4914-B139-9ED2FEFBE4FF}" srcOrd="1" destOrd="0" parTransId="{63E60EAD-E22D-49A5-8BA6-202C3869C2FC}" sibTransId="{0E2B6570-15BA-4B9F-8262-FA8AC2647567}"/>
    <dgm:cxn modelId="{31A7FDD7-550C-48BD-817E-D04B686CA238}" type="presOf" srcId="{53E0FBF5-8AA4-4378-AAFA-C68BBAA86CC2}" destId="{DC6C1758-7976-4B83-9516-CA9FC78CA2C0}" srcOrd="0" destOrd="0" presId="urn:microsoft.com/office/officeart/2005/8/layout/hList7"/>
    <dgm:cxn modelId="{B7EB0EE5-FC92-4586-8CE9-D7B90EDEE107}" srcId="{D970415C-4FB3-498D-8388-9703D85AA386}" destId="{E2EF2DB5-B287-4425-9E12-0544873DF76C}" srcOrd="2" destOrd="0" parTransId="{F2C8440A-2BD7-4BBA-8F7A-B7145E2571B7}" sibTransId="{04A44D2A-0C28-40DF-B50B-E03DE8142B7D}"/>
    <dgm:cxn modelId="{5CD7CEF5-4894-4CC2-B52B-A9029E25CBB6}" type="presOf" srcId="{73A77E80-A930-4914-B139-9ED2FEFBE4FF}" destId="{F6A651D2-848C-4C1C-ADF2-2DE705F482CC}" srcOrd="1" destOrd="0" presId="urn:microsoft.com/office/officeart/2005/8/layout/hList7"/>
    <dgm:cxn modelId="{24020376-FEF7-4B44-85AD-58D072859E88}" type="presParOf" srcId="{E6837283-8E75-4C3C-9913-35ACF2DDDA65}" destId="{B51656C2-FC1E-4FD7-95F6-2B7952848B62}" srcOrd="0" destOrd="0" presId="urn:microsoft.com/office/officeart/2005/8/layout/hList7"/>
    <dgm:cxn modelId="{1049473D-049E-42D4-8657-FE983BD22F33}" type="presParOf" srcId="{E6837283-8E75-4C3C-9913-35ACF2DDDA65}" destId="{7ECE4DDB-209D-4A88-BA3D-5CFEBFE2A7E9}" srcOrd="1" destOrd="0" presId="urn:microsoft.com/office/officeart/2005/8/layout/hList7"/>
    <dgm:cxn modelId="{11CEAA97-AD36-4D13-8E05-44703F48F155}" type="presParOf" srcId="{7ECE4DDB-209D-4A88-BA3D-5CFEBFE2A7E9}" destId="{FB13579C-2D98-422E-AA8B-EFA9F74425D1}" srcOrd="0" destOrd="0" presId="urn:microsoft.com/office/officeart/2005/8/layout/hList7"/>
    <dgm:cxn modelId="{36CB15EF-4EA8-4E1F-9346-4D73E64BC749}" type="presParOf" srcId="{FB13579C-2D98-422E-AA8B-EFA9F74425D1}" destId="{862CBC55-5C10-4493-9105-7818AD6A7CCB}" srcOrd="0" destOrd="0" presId="urn:microsoft.com/office/officeart/2005/8/layout/hList7"/>
    <dgm:cxn modelId="{DB1EA59C-8C45-4928-81C1-E29CECEA3FF1}" type="presParOf" srcId="{FB13579C-2D98-422E-AA8B-EFA9F74425D1}" destId="{B52367C5-841E-4D61-A70B-414086A234AB}" srcOrd="1" destOrd="0" presId="urn:microsoft.com/office/officeart/2005/8/layout/hList7"/>
    <dgm:cxn modelId="{1B88232A-832F-4391-9E1A-E9F45C076472}" type="presParOf" srcId="{FB13579C-2D98-422E-AA8B-EFA9F74425D1}" destId="{DD027C8B-5EFB-4B09-9EEF-3E2E1803FF9D}" srcOrd="2" destOrd="0" presId="urn:microsoft.com/office/officeart/2005/8/layout/hList7"/>
    <dgm:cxn modelId="{19595198-5D83-4F30-A0EE-400D9440CB07}" type="presParOf" srcId="{FB13579C-2D98-422E-AA8B-EFA9F74425D1}" destId="{983A1B5E-371C-4021-A8A8-83024853BBFF}" srcOrd="3" destOrd="0" presId="urn:microsoft.com/office/officeart/2005/8/layout/hList7"/>
    <dgm:cxn modelId="{03A38E0E-2915-4124-88A4-06FE66637224}" type="presParOf" srcId="{7ECE4DDB-209D-4A88-BA3D-5CFEBFE2A7E9}" destId="{DC6C1758-7976-4B83-9516-CA9FC78CA2C0}" srcOrd="1" destOrd="0" presId="urn:microsoft.com/office/officeart/2005/8/layout/hList7"/>
    <dgm:cxn modelId="{F233987F-31B9-4739-9222-44B3BABCA7D7}" type="presParOf" srcId="{7ECE4DDB-209D-4A88-BA3D-5CFEBFE2A7E9}" destId="{AD93BE88-968E-4BD9-85ED-20C068217CB5}" srcOrd="2" destOrd="0" presId="urn:microsoft.com/office/officeart/2005/8/layout/hList7"/>
    <dgm:cxn modelId="{D8A20076-527B-429F-93EC-6D72055D25DE}" type="presParOf" srcId="{AD93BE88-968E-4BD9-85ED-20C068217CB5}" destId="{9B81FE58-CD5F-4865-BD34-9428A1D873B9}" srcOrd="0" destOrd="0" presId="urn:microsoft.com/office/officeart/2005/8/layout/hList7"/>
    <dgm:cxn modelId="{7FA88E41-16C4-4CB2-B322-CC0C5CCE9FE1}" type="presParOf" srcId="{AD93BE88-968E-4BD9-85ED-20C068217CB5}" destId="{F6A651D2-848C-4C1C-ADF2-2DE705F482CC}" srcOrd="1" destOrd="0" presId="urn:microsoft.com/office/officeart/2005/8/layout/hList7"/>
    <dgm:cxn modelId="{C6A523F3-D5D3-445D-8C1F-4B126001EECB}" type="presParOf" srcId="{AD93BE88-968E-4BD9-85ED-20C068217CB5}" destId="{CA594BA6-025D-49E7-B423-4E00FEE45887}" srcOrd="2" destOrd="0" presId="urn:microsoft.com/office/officeart/2005/8/layout/hList7"/>
    <dgm:cxn modelId="{AC637A5A-60C7-4E38-B118-4B7FB9ACF7B3}" type="presParOf" srcId="{AD93BE88-968E-4BD9-85ED-20C068217CB5}" destId="{F931B822-2E42-4298-A081-A4125D53CB70}" srcOrd="3" destOrd="0" presId="urn:microsoft.com/office/officeart/2005/8/layout/hList7"/>
    <dgm:cxn modelId="{D091650D-8D3F-4767-8938-AD8BB011F2CC}" type="presParOf" srcId="{7ECE4DDB-209D-4A88-BA3D-5CFEBFE2A7E9}" destId="{2172AEAE-53B4-49D2-95C2-F27047CE10AA}" srcOrd="3" destOrd="0" presId="urn:microsoft.com/office/officeart/2005/8/layout/hList7"/>
    <dgm:cxn modelId="{C085C220-7A85-4193-A2A4-4A812CDEE171}" type="presParOf" srcId="{7ECE4DDB-209D-4A88-BA3D-5CFEBFE2A7E9}" destId="{B5EF2988-8816-43A2-92AF-B2B81E14117D}" srcOrd="4" destOrd="0" presId="urn:microsoft.com/office/officeart/2005/8/layout/hList7"/>
    <dgm:cxn modelId="{E9AC33C5-9394-415E-98E6-430AF278523E}" type="presParOf" srcId="{B5EF2988-8816-43A2-92AF-B2B81E14117D}" destId="{F31997E6-85D3-4774-834B-F48871DC785A}" srcOrd="0" destOrd="0" presId="urn:microsoft.com/office/officeart/2005/8/layout/hList7"/>
    <dgm:cxn modelId="{DE5B165D-3FEB-47B6-8640-EA5D76B7F4B6}" type="presParOf" srcId="{B5EF2988-8816-43A2-92AF-B2B81E14117D}" destId="{6E74DA1F-50A1-4452-B96B-05A18E12CA72}" srcOrd="1" destOrd="0" presId="urn:microsoft.com/office/officeart/2005/8/layout/hList7"/>
    <dgm:cxn modelId="{EFFC9342-0CBE-40BB-B610-A2E7856C20F0}" type="presParOf" srcId="{B5EF2988-8816-43A2-92AF-B2B81E14117D}" destId="{2C7DB21D-C5A0-4675-9137-B8D41F8B9C64}" srcOrd="2" destOrd="0" presId="urn:microsoft.com/office/officeart/2005/8/layout/hList7"/>
    <dgm:cxn modelId="{184C1C2F-3AE4-4B3B-A58B-00AB80FD4C47}" type="presParOf" srcId="{B5EF2988-8816-43A2-92AF-B2B81E14117D}" destId="{CCBD4342-B654-4CC5-BAD1-33170F329C0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0415C-4FB3-498D-8388-9703D85AA386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73A77E80-A930-4914-B139-9ED2FEFBE4FF}">
      <dgm:prSet phldrT="[Testo]"/>
      <dgm:spPr/>
      <dgm:t>
        <a:bodyPr/>
        <a:lstStyle/>
        <a:p>
          <a:r>
            <a:rPr lang="it-IT" dirty="0"/>
            <a:t>(Direct and </a:t>
          </a:r>
          <a:r>
            <a:rPr lang="it-IT" dirty="0" err="1"/>
            <a:t>indirect</a:t>
          </a:r>
          <a:r>
            <a:rPr lang="it-IT" dirty="0"/>
            <a:t>) </a:t>
          </a:r>
          <a:r>
            <a:rPr lang="it-IT" dirty="0" err="1"/>
            <a:t>Products</a:t>
          </a:r>
          <a:endParaRPr lang="it-IT" dirty="0"/>
        </a:p>
      </dgm:t>
    </dgm:pt>
    <dgm:pt modelId="{63E60EAD-E22D-49A5-8BA6-202C3869C2FC}" type="parTrans" cxnId="{6B4C58BF-9CAB-49C7-B6AF-D3D734D40C8A}">
      <dgm:prSet/>
      <dgm:spPr/>
      <dgm:t>
        <a:bodyPr/>
        <a:lstStyle/>
        <a:p>
          <a:endParaRPr lang="it-IT"/>
        </a:p>
      </dgm:t>
    </dgm:pt>
    <dgm:pt modelId="{0E2B6570-15BA-4B9F-8262-FA8AC2647567}" type="sibTrans" cxnId="{6B4C58BF-9CAB-49C7-B6AF-D3D734D40C8A}">
      <dgm:prSet/>
      <dgm:spPr/>
      <dgm:t>
        <a:bodyPr/>
        <a:lstStyle/>
        <a:p>
          <a:endParaRPr lang="it-IT"/>
        </a:p>
      </dgm:t>
    </dgm:pt>
    <dgm:pt modelId="{E6837283-8E75-4C3C-9913-35ACF2DDDA65}" type="pres">
      <dgm:prSet presAssocID="{D970415C-4FB3-498D-8388-9703D85AA386}" presName="Name0" presStyleCnt="0">
        <dgm:presLayoutVars>
          <dgm:dir/>
          <dgm:resizeHandles val="exact"/>
        </dgm:presLayoutVars>
      </dgm:prSet>
      <dgm:spPr/>
    </dgm:pt>
    <dgm:pt modelId="{B51656C2-FC1E-4FD7-95F6-2B7952848B62}" type="pres">
      <dgm:prSet presAssocID="{D970415C-4FB3-498D-8388-9703D85AA386}" presName="fgShape" presStyleLbl="fgShp" presStyleIdx="0" presStyleCnt="1"/>
      <dgm:spPr/>
    </dgm:pt>
    <dgm:pt modelId="{7ECE4DDB-209D-4A88-BA3D-5CFEBFE2A7E9}" type="pres">
      <dgm:prSet presAssocID="{D970415C-4FB3-498D-8388-9703D85AA386}" presName="linComp" presStyleCnt="0"/>
      <dgm:spPr/>
    </dgm:pt>
    <dgm:pt modelId="{AD93BE88-968E-4BD9-85ED-20C068217CB5}" type="pres">
      <dgm:prSet presAssocID="{73A77E80-A930-4914-B139-9ED2FEFBE4FF}" presName="compNode" presStyleCnt="0"/>
      <dgm:spPr/>
    </dgm:pt>
    <dgm:pt modelId="{9B81FE58-CD5F-4865-BD34-9428A1D873B9}" type="pres">
      <dgm:prSet presAssocID="{73A77E80-A930-4914-B139-9ED2FEFBE4FF}" presName="bkgdShape" presStyleLbl="node1" presStyleIdx="0" presStyleCnt="1" custLinFactNeighborX="-42671" custLinFactNeighborY="6643"/>
      <dgm:spPr/>
    </dgm:pt>
    <dgm:pt modelId="{F6A651D2-848C-4C1C-ADF2-2DE705F482CC}" type="pres">
      <dgm:prSet presAssocID="{73A77E80-A930-4914-B139-9ED2FEFBE4FF}" presName="nodeTx" presStyleLbl="node1" presStyleIdx="0" presStyleCnt="1">
        <dgm:presLayoutVars>
          <dgm:bulletEnabled val="1"/>
        </dgm:presLayoutVars>
      </dgm:prSet>
      <dgm:spPr/>
    </dgm:pt>
    <dgm:pt modelId="{CA594BA6-025D-49E7-B423-4E00FEE45887}" type="pres">
      <dgm:prSet presAssocID="{73A77E80-A930-4914-B139-9ED2FEFBE4FF}" presName="invisiNode" presStyleLbl="node1" presStyleIdx="0" presStyleCnt="1"/>
      <dgm:spPr/>
    </dgm:pt>
    <dgm:pt modelId="{F931B822-2E42-4298-A081-A4125D53CB70}" type="pres">
      <dgm:prSet presAssocID="{73A77E80-A930-4914-B139-9ED2FEFBE4FF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19EE6A66-CD3C-4ADA-B705-E43FF831569A}" type="presOf" srcId="{73A77E80-A930-4914-B139-9ED2FEFBE4FF}" destId="{F6A651D2-848C-4C1C-ADF2-2DE705F482CC}" srcOrd="1" destOrd="0" presId="urn:microsoft.com/office/officeart/2005/8/layout/hList7"/>
    <dgm:cxn modelId="{C639397C-A65A-4C44-A1BB-98AF184C4996}" type="presOf" srcId="{73A77E80-A930-4914-B139-9ED2FEFBE4FF}" destId="{9B81FE58-CD5F-4865-BD34-9428A1D873B9}" srcOrd="0" destOrd="0" presId="urn:microsoft.com/office/officeart/2005/8/layout/hList7"/>
    <dgm:cxn modelId="{BFE0EC92-030E-4CC2-B8B3-0E4A198C777D}" type="presOf" srcId="{D970415C-4FB3-498D-8388-9703D85AA386}" destId="{E6837283-8E75-4C3C-9913-35ACF2DDDA65}" srcOrd="0" destOrd="0" presId="urn:microsoft.com/office/officeart/2005/8/layout/hList7"/>
    <dgm:cxn modelId="{6B4C58BF-9CAB-49C7-B6AF-D3D734D40C8A}" srcId="{D970415C-4FB3-498D-8388-9703D85AA386}" destId="{73A77E80-A930-4914-B139-9ED2FEFBE4FF}" srcOrd="0" destOrd="0" parTransId="{63E60EAD-E22D-49A5-8BA6-202C3869C2FC}" sibTransId="{0E2B6570-15BA-4B9F-8262-FA8AC2647567}"/>
    <dgm:cxn modelId="{4E8475E3-DDF1-4EF7-AD89-50B5DFA3420E}" type="presParOf" srcId="{E6837283-8E75-4C3C-9913-35ACF2DDDA65}" destId="{B51656C2-FC1E-4FD7-95F6-2B7952848B62}" srcOrd="0" destOrd="0" presId="urn:microsoft.com/office/officeart/2005/8/layout/hList7"/>
    <dgm:cxn modelId="{E2B95282-B54C-4597-8E4C-4DEF721ADA17}" type="presParOf" srcId="{E6837283-8E75-4C3C-9913-35ACF2DDDA65}" destId="{7ECE4DDB-209D-4A88-BA3D-5CFEBFE2A7E9}" srcOrd="1" destOrd="0" presId="urn:microsoft.com/office/officeart/2005/8/layout/hList7"/>
    <dgm:cxn modelId="{2AA25959-8879-4A32-8BD7-394551D205B7}" type="presParOf" srcId="{7ECE4DDB-209D-4A88-BA3D-5CFEBFE2A7E9}" destId="{AD93BE88-968E-4BD9-85ED-20C068217CB5}" srcOrd="0" destOrd="0" presId="urn:microsoft.com/office/officeart/2005/8/layout/hList7"/>
    <dgm:cxn modelId="{F2F67B23-68A6-4C7C-994E-72B707330857}" type="presParOf" srcId="{AD93BE88-968E-4BD9-85ED-20C068217CB5}" destId="{9B81FE58-CD5F-4865-BD34-9428A1D873B9}" srcOrd="0" destOrd="0" presId="urn:microsoft.com/office/officeart/2005/8/layout/hList7"/>
    <dgm:cxn modelId="{7A83CCD7-EFA5-4A6D-B21F-AF52951EFC7E}" type="presParOf" srcId="{AD93BE88-968E-4BD9-85ED-20C068217CB5}" destId="{F6A651D2-848C-4C1C-ADF2-2DE705F482CC}" srcOrd="1" destOrd="0" presId="urn:microsoft.com/office/officeart/2005/8/layout/hList7"/>
    <dgm:cxn modelId="{995E4043-26BE-467E-8074-E418C5499330}" type="presParOf" srcId="{AD93BE88-968E-4BD9-85ED-20C068217CB5}" destId="{CA594BA6-025D-49E7-B423-4E00FEE45887}" srcOrd="2" destOrd="0" presId="urn:microsoft.com/office/officeart/2005/8/layout/hList7"/>
    <dgm:cxn modelId="{88B4B98E-1EE4-4734-A921-C3B6BAB12560}" type="presParOf" srcId="{AD93BE88-968E-4BD9-85ED-20C068217CB5}" destId="{F931B822-2E42-4298-A081-A4125D53CB7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70415C-4FB3-498D-8388-9703D85AA386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F23809DF-ED5B-418A-84F9-02900171C6E7}">
      <dgm:prSet phldrT="[Testo]"/>
      <dgm:spPr/>
      <dgm:t>
        <a:bodyPr/>
        <a:lstStyle/>
        <a:p>
          <a:r>
            <a:rPr lang="it-IT" dirty="0" err="1"/>
            <a:t>Vegetation</a:t>
          </a:r>
          <a:r>
            <a:rPr lang="it-IT" dirty="0"/>
            <a:t> (and </a:t>
          </a:r>
          <a:r>
            <a:rPr lang="it-IT" dirty="0" err="1"/>
            <a:t>soil</a:t>
          </a:r>
          <a:r>
            <a:rPr lang="it-IT" dirty="0"/>
            <a:t>)</a:t>
          </a:r>
        </a:p>
      </dgm:t>
    </dgm:pt>
    <dgm:pt modelId="{610AA455-93DC-4354-B903-B7964A3BBD3F}" type="parTrans" cxnId="{928B626F-BC9D-4F2E-A35C-C66A1F026295}">
      <dgm:prSet/>
      <dgm:spPr/>
      <dgm:t>
        <a:bodyPr/>
        <a:lstStyle/>
        <a:p>
          <a:endParaRPr lang="it-IT"/>
        </a:p>
      </dgm:t>
    </dgm:pt>
    <dgm:pt modelId="{53E0FBF5-8AA4-4378-AAFA-C68BBAA86CC2}" type="sibTrans" cxnId="{928B626F-BC9D-4F2E-A35C-C66A1F026295}">
      <dgm:prSet/>
      <dgm:spPr/>
      <dgm:t>
        <a:bodyPr/>
        <a:lstStyle/>
        <a:p>
          <a:endParaRPr lang="it-IT"/>
        </a:p>
      </dgm:t>
    </dgm:pt>
    <dgm:pt modelId="{E6837283-8E75-4C3C-9913-35ACF2DDDA65}" type="pres">
      <dgm:prSet presAssocID="{D970415C-4FB3-498D-8388-9703D85AA386}" presName="Name0" presStyleCnt="0">
        <dgm:presLayoutVars>
          <dgm:dir/>
          <dgm:resizeHandles val="exact"/>
        </dgm:presLayoutVars>
      </dgm:prSet>
      <dgm:spPr/>
    </dgm:pt>
    <dgm:pt modelId="{B51656C2-FC1E-4FD7-95F6-2B7952848B62}" type="pres">
      <dgm:prSet presAssocID="{D970415C-4FB3-498D-8388-9703D85AA386}" presName="fgShape" presStyleLbl="fgShp" presStyleIdx="0" presStyleCnt="1"/>
      <dgm:spPr>
        <a:prstGeom prst="rightArrow">
          <a:avLst/>
        </a:prstGeom>
      </dgm:spPr>
    </dgm:pt>
    <dgm:pt modelId="{7ECE4DDB-209D-4A88-BA3D-5CFEBFE2A7E9}" type="pres">
      <dgm:prSet presAssocID="{D970415C-4FB3-498D-8388-9703D85AA386}" presName="linComp" presStyleCnt="0"/>
      <dgm:spPr/>
    </dgm:pt>
    <dgm:pt modelId="{FB13579C-2D98-422E-AA8B-EFA9F74425D1}" type="pres">
      <dgm:prSet presAssocID="{F23809DF-ED5B-418A-84F9-02900171C6E7}" presName="compNode" presStyleCnt="0"/>
      <dgm:spPr/>
    </dgm:pt>
    <dgm:pt modelId="{862CBC55-5C10-4493-9105-7818AD6A7CCB}" type="pres">
      <dgm:prSet presAssocID="{F23809DF-ED5B-418A-84F9-02900171C6E7}" presName="bkgdShape" presStyleLbl="node1" presStyleIdx="0" presStyleCnt="1" custLinFactNeighborX="9375" custLinFactNeighborY="3494"/>
      <dgm:spPr/>
    </dgm:pt>
    <dgm:pt modelId="{B52367C5-841E-4D61-A70B-414086A234AB}" type="pres">
      <dgm:prSet presAssocID="{F23809DF-ED5B-418A-84F9-02900171C6E7}" presName="nodeTx" presStyleLbl="node1" presStyleIdx="0" presStyleCnt="1">
        <dgm:presLayoutVars>
          <dgm:bulletEnabled val="1"/>
        </dgm:presLayoutVars>
      </dgm:prSet>
      <dgm:spPr/>
    </dgm:pt>
    <dgm:pt modelId="{DD027C8B-5EFB-4B09-9EEF-3E2E1803FF9D}" type="pres">
      <dgm:prSet presAssocID="{F23809DF-ED5B-418A-84F9-02900171C6E7}" presName="invisiNode" presStyleLbl="node1" presStyleIdx="0" presStyleCnt="1"/>
      <dgm:spPr/>
    </dgm:pt>
    <dgm:pt modelId="{983A1B5E-371C-4021-A8A8-83024853BBFF}" type="pres">
      <dgm:prSet presAssocID="{F23809DF-ED5B-418A-84F9-02900171C6E7}" presName="imagNode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</dgm:ptLst>
  <dgm:cxnLst>
    <dgm:cxn modelId="{B2F8215B-E76D-4040-A720-4F0AD70E8168}" type="presOf" srcId="{F23809DF-ED5B-418A-84F9-02900171C6E7}" destId="{862CBC55-5C10-4493-9105-7818AD6A7CCB}" srcOrd="0" destOrd="0" presId="urn:microsoft.com/office/officeart/2005/8/layout/hList7"/>
    <dgm:cxn modelId="{AC6D2E5D-41E6-4FA6-8730-8B2DC3C36F5D}" type="presOf" srcId="{D970415C-4FB3-498D-8388-9703D85AA386}" destId="{E6837283-8E75-4C3C-9913-35ACF2DDDA65}" srcOrd="0" destOrd="0" presId="urn:microsoft.com/office/officeart/2005/8/layout/hList7"/>
    <dgm:cxn modelId="{8218F26E-50A8-486C-A772-0B59976D1676}" type="presOf" srcId="{F23809DF-ED5B-418A-84F9-02900171C6E7}" destId="{B52367C5-841E-4D61-A70B-414086A234AB}" srcOrd="1" destOrd="0" presId="urn:microsoft.com/office/officeart/2005/8/layout/hList7"/>
    <dgm:cxn modelId="{928B626F-BC9D-4F2E-A35C-C66A1F026295}" srcId="{D970415C-4FB3-498D-8388-9703D85AA386}" destId="{F23809DF-ED5B-418A-84F9-02900171C6E7}" srcOrd="0" destOrd="0" parTransId="{610AA455-93DC-4354-B903-B7964A3BBD3F}" sibTransId="{53E0FBF5-8AA4-4378-AAFA-C68BBAA86CC2}"/>
    <dgm:cxn modelId="{E143E1FB-5BC5-4212-94D7-A072FAEAD89A}" type="presParOf" srcId="{E6837283-8E75-4C3C-9913-35ACF2DDDA65}" destId="{B51656C2-FC1E-4FD7-95F6-2B7952848B62}" srcOrd="0" destOrd="0" presId="urn:microsoft.com/office/officeart/2005/8/layout/hList7"/>
    <dgm:cxn modelId="{D59201EF-7519-4BE2-99C0-E8FA2E1A4ABF}" type="presParOf" srcId="{E6837283-8E75-4C3C-9913-35ACF2DDDA65}" destId="{7ECE4DDB-209D-4A88-BA3D-5CFEBFE2A7E9}" srcOrd="1" destOrd="0" presId="urn:microsoft.com/office/officeart/2005/8/layout/hList7"/>
    <dgm:cxn modelId="{8F954F83-27F9-4A99-8E04-7CB0C5F879C9}" type="presParOf" srcId="{7ECE4DDB-209D-4A88-BA3D-5CFEBFE2A7E9}" destId="{FB13579C-2D98-422E-AA8B-EFA9F74425D1}" srcOrd="0" destOrd="0" presId="urn:microsoft.com/office/officeart/2005/8/layout/hList7"/>
    <dgm:cxn modelId="{8DCCEC16-90E1-4D7A-B777-D8A665593CA5}" type="presParOf" srcId="{FB13579C-2D98-422E-AA8B-EFA9F74425D1}" destId="{862CBC55-5C10-4493-9105-7818AD6A7CCB}" srcOrd="0" destOrd="0" presId="urn:microsoft.com/office/officeart/2005/8/layout/hList7"/>
    <dgm:cxn modelId="{A334E63C-35DA-450E-AA82-AA21DBFCD525}" type="presParOf" srcId="{FB13579C-2D98-422E-AA8B-EFA9F74425D1}" destId="{B52367C5-841E-4D61-A70B-414086A234AB}" srcOrd="1" destOrd="0" presId="urn:microsoft.com/office/officeart/2005/8/layout/hList7"/>
    <dgm:cxn modelId="{4FF82E1F-B577-4DC6-A7CF-E275FF03C28E}" type="presParOf" srcId="{FB13579C-2D98-422E-AA8B-EFA9F74425D1}" destId="{DD027C8B-5EFB-4B09-9EEF-3E2E1803FF9D}" srcOrd="2" destOrd="0" presId="urn:microsoft.com/office/officeart/2005/8/layout/hList7"/>
    <dgm:cxn modelId="{301D485E-F16D-4E8C-8C75-4934FA1B5547}" type="presParOf" srcId="{FB13579C-2D98-422E-AA8B-EFA9F74425D1}" destId="{983A1B5E-371C-4021-A8A8-83024853BBF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70415C-4FB3-498D-8388-9703D85AA386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E2EF2DB5-B287-4425-9E12-0544873DF76C}">
      <dgm:prSet phldrT="[Testo]"/>
      <dgm:spPr/>
      <dgm:t>
        <a:bodyPr/>
        <a:lstStyle/>
        <a:p>
          <a:r>
            <a:rPr lang="it-IT" dirty="0" err="1"/>
            <a:t>Atmosphere</a:t>
          </a:r>
          <a:endParaRPr lang="it-IT" dirty="0"/>
        </a:p>
      </dgm:t>
    </dgm:pt>
    <dgm:pt modelId="{F2C8440A-2BD7-4BBA-8F7A-B7145E2571B7}" type="parTrans" cxnId="{B7EB0EE5-FC92-4586-8CE9-D7B90EDEE107}">
      <dgm:prSet/>
      <dgm:spPr/>
      <dgm:t>
        <a:bodyPr/>
        <a:lstStyle/>
        <a:p>
          <a:endParaRPr lang="it-IT"/>
        </a:p>
      </dgm:t>
    </dgm:pt>
    <dgm:pt modelId="{04A44D2A-0C28-40DF-B50B-E03DE8142B7D}" type="sibTrans" cxnId="{B7EB0EE5-FC92-4586-8CE9-D7B90EDEE107}">
      <dgm:prSet/>
      <dgm:spPr/>
      <dgm:t>
        <a:bodyPr/>
        <a:lstStyle/>
        <a:p>
          <a:endParaRPr lang="it-IT"/>
        </a:p>
      </dgm:t>
    </dgm:pt>
    <dgm:pt modelId="{E6837283-8E75-4C3C-9913-35ACF2DDDA65}" type="pres">
      <dgm:prSet presAssocID="{D970415C-4FB3-498D-8388-9703D85AA386}" presName="Name0" presStyleCnt="0">
        <dgm:presLayoutVars>
          <dgm:dir/>
          <dgm:resizeHandles val="exact"/>
        </dgm:presLayoutVars>
      </dgm:prSet>
      <dgm:spPr/>
    </dgm:pt>
    <dgm:pt modelId="{B51656C2-FC1E-4FD7-95F6-2B7952848B62}" type="pres">
      <dgm:prSet presAssocID="{D970415C-4FB3-498D-8388-9703D85AA386}" presName="fgShape" presStyleLbl="fgShp" presStyleIdx="0" presStyleCnt="1"/>
      <dgm:spPr>
        <a:prstGeom prst="leftArrow">
          <a:avLst/>
        </a:prstGeom>
      </dgm:spPr>
    </dgm:pt>
    <dgm:pt modelId="{7ECE4DDB-209D-4A88-BA3D-5CFEBFE2A7E9}" type="pres">
      <dgm:prSet presAssocID="{D970415C-4FB3-498D-8388-9703D85AA386}" presName="linComp" presStyleCnt="0"/>
      <dgm:spPr/>
    </dgm:pt>
    <dgm:pt modelId="{B5EF2988-8816-43A2-92AF-B2B81E14117D}" type="pres">
      <dgm:prSet presAssocID="{E2EF2DB5-B287-4425-9E12-0544873DF76C}" presName="compNode" presStyleCnt="0"/>
      <dgm:spPr/>
    </dgm:pt>
    <dgm:pt modelId="{F31997E6-85D3-4774-834B-F48871DC785A}" type="pres">
      <dgm:prSet presAssocID="{E2EF2DB5-B287-4425-9E12-0544873DF76C}" presName="bkgdShape" presStyleLbl="node1" presStyleIdx="0" presStyleCnt="1"/>
      <dgm:spPr/>
    </dgm:pt>
    <dgm:pt modelId="{6E74DA1F-50A1-4452-B96B-05A18E12CA72}" type="pres">
      <dgm:prSet presAssocID="{E2EF2DB5-B287-4425-9E12-0544873DF76C}" presName="nodeTx" presStyleLbl="node1" presStyleIdx="0" presStyleCnt="1">
        <dgm:presLayoutVars>
          <dgm:bulletEnabled val="1"/>
        </dgm:presLayoutVars>
      </dgm:prSet>
      <dgm:spPr/>
    </dgm:pt>
    <dgm:pt modelId="{2C7DB21D-C5A0-4675-9137-B8D41F8B9C64}" type="pres">
      <dgm:prSet presAssocID="{E2EF2DB5-B287-4425-9E12-0544873DF76C}" presName="invisiNode" presStyleLbl="node1" presStyleIdx="0" presStyleCnt="1"/>
      <dgm:spPr/>
    </dgm:pt>
    <dgm:pt modelId="{CCBD4342-B654-4CC5-BAD1-33170F329C0F}" type="pres">
      <dgm:prSet presAssocID="{E2EF2DB5-B287-4425-9E12-0544873DF76C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8046B006-89E2-475D-AF65-6428F7124684}" type="presOf" srcId="{D970415C-4FB3-498D-8388-9703D85AA386}" destId="{E6837283-8E75-4C3C-9913-35ACF2DDDA65}" srcOrd="0" destOrd="0" presId="urn:microsoft.com/office/officeart/2005/8/layout/hList7"/>
    <dgm:cxn modelId="{44766B41-E151-457B-99D9-FF3781028FB0}" type="presOf" srcId="{E2EF2DB5-B287-4425-9E12-0544873DF76C}" destId="{6E74DA1F-50A1-4452-B96B-05A18E12CA72}" srcOrd="1" destOrd="0" presId="urn:microsoft.com/office/officeart/2005/8/layout/hList7"/>
    <dgm:cxn modelId="{B7EB0EE5-FC92-4586-8CE9-D7B90EDEE107}" srcId="{D970415C-4FB3-498D-8388-9703D85AA386}" destId="{E2EF2DB5-B287-4425-9E12-0544873DF76C}" srcOrd="0" destOrd="0" parTransId="{F2C8440A-2BD7-4BBA-8F7A-B7145E2571B7}" sibTransId="{04A44D2A-0C28-40DF-B50B-E03DE8142B7D}"/>
    <dgm:cxn modelId="{FBEEDEFA-ACED-4E1C-9E42-F419EC9F3EFA}" type="presOf" srcId="{E2EF2DB5-B287-4425-9E12-0544873DF76C}" destId="{F31997E6-85D3-4774-834B-F48871DC785A}" srcOrd="0" destOrd="0" presId="urn:microsoft.com/office/officeart/2005/8/layout/hList7"/>
    <dgm:cxn modelId="{4CAF9A33-A88F-4D29-8BA3-CFE16A25F2EC}" type="presParOf" srcId="{E6837283-8E75-4C3C-9913-35ACF2DDDA65}" destId="{B51656C2-FC1E-4FD7-95F6-2B7952848B62}" srcOrd="0" destOrd="0" presId="urn:microsoft.com/office/officeart/2005/8/layout/hList7"/>
    <dgm:cxn modelId="{9CD7659F-B925-46C0-91AF-321CA935291B}" type="presParOf" srcId="{E6837283-8E75-4C3C-9913-35ACF2DDDA65}" destId="{7ECE4DDB-209D-4A88-BA3D-5CFEBFE2A7E9}" srcOrd="1" destOrd="0" presId="urn:microsoft.com/office/officeart/2005/8/layout/hList7"/>
    <dgm:cxn modelId="{5604BCFD-B26D-429C-97A0-DC3BC85C3B79}" type="presParOf" srcId="{7ECE4DDB-209D-4A88-BA3D-5CFEBFE2A7E9}" destId="{B5EF2988-8816-43A2-92AF-B2B81E14117D}" srcOrd="0" destOrd="0" presId="urn:microsoft.com/office/officeart/2005/8/layout/hList7"/>
    <dgm:cxn modelId="{B3D2C859-C8D4-4B36-AF8A-954DB364543A}" type="presParOf" srcId="{B5EF2988-8816-43A2-92AF-B2B81E14117D}" destId="{F31997E6-85D3-4774-834B-F48871DC785A}" srcOrd="0" destOrd="0" presId="urn:microsoft.com/office/officeart/2005/8/layout/hList7"/>
    <dgm:cxn modelId="{09112FCF-BC84-4BBF-80AC-0777FD3B4D39}" type="presParOf" srcId="{B5EF2988-8816-43A2-92AF-B2B81E14117D}" destId="{6E74DA1F-50A1-4452-B96B-05A18E12CA72}" srcOrd="1" destOrd="0" presId="urn:microsoft.com/office/officeart/2005/8/layout/hList7"/>
    <dgm:cxn modelId="{FDC82A90-D6E9-4253-B420-3CF863E50CDC}" type="presParOf" srcId="{B5EF2988-8816-43A2-92AF-B2B81E14117D}" destId="{2C7DB21D-C5A0-4675-9137-B8D41F8B9C64}" srcOrd="2" destOrd="0" presId="urn:microsoft.com/office/officeart/2005/8/layout/hList7"/>
    <dgm:cxn modelId="{ECB75E52-3446-4A26-84B4-20AD292C779E}" type="presParOf" srcId="{B5EF2988-8816-43A2-92AF-B2B81E14117D}" destId="{CCBD4342-B654-4CC5-BAD1-33170F329C0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CBC55-5C10-4493-9105-7818AD6A7CCB}">
      <dsp:nvSpPr>
        <dsp:cNvPr id="0" name=""/>
        <dsp:cNvSpPr/>
      </dsp:nvSpPr>
      <dsp:spPr>
        <a:xfrm>
          <a:off x="6" y="0"/>
          <a:ext cx="2189248" cy="3475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 err="1"/>
            <a:t>Vegetation</a:t>
          </a:r>
          <a:r>
            <a:rPr lang="it-IT" sz="2500" kern="1200" dirty="0"/>
            <a:t> (and </a:t>
          </a:r>
          <a:r>
            <a:rPr lang="it-IT" sz="2500" kern="1200" dirty="0" err="1"/>
            <a:t>soil</a:t>
          </a:r>
          <a:r>
            <a:rPr lang="it-IT" sz="2500" kern="1200" dirty="0"/>
            <a:t>)</a:t>
          </a:r>
        </a:p>
      </dsp:txBody>
      <dsp:txXfrm>
        <a:off x="6" y="1390390"/>
        <a:ext cx="2189248" cy="1390390"/>
      </dsp:txXfrm>
    </dsp:sp>
    <dsp:sp modelId="{983A1B5E-371C-4021-A8A8-83024853BBFF}">
      <dsp:nvSpPr>
        <dsp:cNvPr id="0" name=""/>
        <dsp:cNvSpPr/>
      </dsp:nvSpPr>
      <dsp:spPr>
        <a:xfrm>
          <a:off x="517281" y="208558"/>
          <a:ext cx="1157499" cy="115749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1FE58-CD5F-4865-BD34-9428A1D873B9}">
      <dsp:nvSpPr>
        <dsp:cNvPr id="0" name=""/>
        <dsp:cNvSpPr/>
      </dsp:nvSpPr>
      <dsp:spPr>
        <a:xfrm>
          <a:off x="2256333" y="0"/>
          <a:ext cx="2189248" cy="3475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(Direct and </a:t>
          </a:r>
          <a:r>
            <a:rPr lang="it-IT" sz="2500" kern="1200" dirty="0" err="1"/>
            <a:t>indirect</a:t>
          </a:r>
          <a:r>
            <a:rPr lang="it-IT" sz="2500" kern="1200" dirty="0"/>
            <a:t>) </a:t>
          </a:r>
          <a:r>
            <a:rPr lang="it-IT" sz="2500" kern="1200" dirty="0" err="1"/>
            <a:t>Products</a:t>
          </a:r>
          <a:endParaRPr lang="it-IT" sz="2500" kern="1200" dirty="0"/>
        </a:p>
      </dsp:txBody>
      <dsp:txXfrm>
        <a:off x="2256333" y="1390390"/>
        <a:ext cx="2189248" cy="1390390"/>
      </dsp:txXfrm>
    </dsp:sp>
    <dsp:sp modelId="{F931B822-2E42-4298-A081-A4125D53CB70}">
      <dsp:nvSpPr>
        <dsp:cNvPr id="0" name=""/>
        <dsp:cNvSpPr/>
      </dsp:nvSpPr>
      <dsp:spPr>
        <a:xfrm>
          <a:off x="2772208" y="208558"/>
          <a:ext cx="1157499" cy="115749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997E6-85D3-4774-834B-F48871DC785A}">
      <dsp:nvSpPr>
        <dsp:cNvPr id="0" name=""/>
        <dsp:cNvSpPr/>
      </dsp:nvSpPr>
      <dsp:spPr>
        <a:xfrm>
          <a:off x="4511259" y="0"/>
          <a:ext cx="2189248" cy="3475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 err="1"/>
            <a:t>Atmosphere</a:t>
          </a:r>
          <a:endParaRPr lang="it-IT" sz="2500" kern="1200" dirty="0"/>
        </a:p>
      </dsp:txBody>
      <dsp:txXfrm>
        <a:off x="4511259" y="1390390"/>
        <a:ext cx="2189248" cy="1390390"/>
      </dsp:txXfrm>
    </dsp:sp>
    <dsp:sp modelId="{CCBD4342-B654-4CC5-BAD1-33170F329C0F}">
      <dsp:nvSpPr>
        <dsp:cNvPr id="0" name=""/>
        <dsp:cNvSpPr/>
      </dsp:nvSpPr>
      <dsp:spPr>
        <a:xfrm>
          <a:off x="5027134" y="208558"/>
          <a:ext cx="1157499" cy="115749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656C2-FC1E-4FD7-95F6-2B7952848B62}">
      <dsp:nvSpPr>
        <dsp:cNvPr id="0" name=""/>
        <dsp:cNvSpPr/>
      </dsp:nvSpPr>
      <dsp:spPr>
        <a:xfrm>
          <a:off x="268076" y="2780780"/>
          <a:ext cx="6165762" cy="52139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1FE58-CD5F-4865-BD34-9428A1D873B9}">
      <dsp:nvSpPr>
        <dsp:cNvPr id="0" name=""/>
        <dsp:cNvSpPr/>
      </dsp:nvSpPr>
      <dsp:spPr>
        <a:xfrm>
          <a:off x="0" y="0"/>
          <a:ext cx="2376264" cy="3219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(Direct and </a:t>
          </a:r>
          <a:r>
            <a:rPr lang="it-IT" sz="2300" kern="1200" dirty="0" err="1"/>
            <a:t>indirect</a:t>
          </a:r>
          <a:r>
            <a:rPr lang="it-IT" sz="2300" kern="1200" dirty="0"/>
            <a:t>) </a:t>
          </a:r>
          <a:r>
            <a:rPr lang="it-IT" sz="2300" kern="1200" dirty="0" err="1"/>
            <a:t>Products</a:t>
          </a:r>
          <a:endParaRPr lang="it-IT" sz="2300" kern="1200" dirty="0"/>
        </a:p>
      </dsp:txBody>
      <dsp:txXfrm>
        <a:off x="0" y="1287722"/>
        <a:ext cx="2376264" cy="1287722"/>
      </dsp:txXfrm>
    </dsp:sp>
    <dsp:sp modelId="{F931B822-2E42-4298-A081-A4125D53CB70}">
      <dsp:nvSpPr>
        <dsp:cNvPr id="0" name=""/>
        <dsp:cNvSpPr/>
      </dsp:nvSpPr>
      <dsp:spPr>
        <a:xfrm>
          <a:off x="652117" y="193158"/>
          <a:ext cx="1072029" cy="10720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656C2-FC1E-4FD7-95F6-2B7952848B62}">
      <dsp:nvSpPr>
        <dsp:cNvPr id="0" name=""/>
        <dsp:cNvSpPr/>
      </dsp:nvSpPr>
      <dsp:spPr>
        <a:xfrm>
          <a:off x="95050" y="2575445"/>
          <a:ext cx="2186162" cy="48289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CBC55-5C10-4493-9105-7818AD6A7CCB}">
      <dsp:nvSpPr>
        <dsp:cNvPr id="0" name=""/>
        <dsp:cNvSpPr/>
      </dsp:nvSpPr>
      <dsp:spPr>
        <a:xfrm>
          <a:off x="0" y="0"/>
          <a:ext cx="2304256" cy="3259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 err="1"/>
            <a:t>Vegetation</a:t>
          </a:r>
          <a:r>
            <a:rPr lang="it-IT" sz="3200" kern="1200" dirty="0"/>
            <a:t> (and </a:t>
          </a:r>
          <a:r>
            <a:rPr lang="it-IT" sz="3200" kern="1200" dirty="0" err="1"/>
            <a:t>soil</a:t>
          </a:r>
          <a:r>
            <a:rPr lang="it-IT" sz="3200" kern="1200" dirty="0"/>
            <a:t>)</a:t>
          </a:r>
        </a:p>
      </dsp:txBody>
      <dsp:txXfrm>
        <a:off x="0" y="1303980"/>
        <a:ext cx="2304256" cy="1303980"/>
      </dsp:txXfrm>
    </dsp:sp>
    <dsp:sp modelId="{983A1B5E-371C-4021-A8A8-83024853BBFF}">
      <dsp:nvSpPr>
        <dsp:cNvPr id="0" name=""/>
        <dsp:cNvSpPr/>
      </dsp:nvSpPr>
      <dsp:spPr>
        <a:xfrm>
          <a:off x="609346" y="195597"/>
          <a:ext cx="1085563" cy="10855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656C2-FC1E-4FD7-95F6-2B7952848B62}">
      <dsp:nvSpPr>
        <dsp:cNvPr id="0" name=""/>
        <dsp:cNvSpPr/>
      </dsp:nvSpPr>
      <dsp:spPr>
        <a:xfrm>
          <a:off x="92170" y="2607960"/>
          <a:ext cx="2119915" cy="488992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997E6-85D3-4774-834B-F48871DC785A}">
      <dsp:nvSpPr>
        <dsp:cNvPr id="0" name=""/>
        <dsp:cNvSpPr/>
      </dsp:nvSpPr>
      <dsp:spPr>
        <a:xfrm>
          <a:off x="0" y="0"/>
          <a:ext cx="2381447" cy="3259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 err="1"/>
            <a:t>Atmosphere</a:t>
          </a:r>
          <a:endParaRPr lang="it-IT" sz="3000" kern="1200" dirty="0"/>
        </a:p>
      </dsp:txBody>
      <dsp:txXfrm>
        <a:off x="0" y="1303980"/>
        <a:ext cx="2381447" cy="1303980"/>
      </dsp:txXfrm>
    </dsp:sp>
    <dsp:sp modelId="{CCBD4342-B654-4CC5-BAD1-33170F329C0F}">
      <dsp:nvSpPr>
        <dsp:cNvPr id="0" name=""/>
        <dsp:cNvSpPr/>
      </dsp:nvSpPr>
      <dsp:spPr>
        <a:xfrm>
          <a:off x="647942" y="195597"/>
          <a:ext cx="1085563" cy="10855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656C2-FC1E-4FD7-95F6-2B7952848B62}">
      <dsp:nvSpPr>
        <dsp:cNvPr id="0" name=""/>
        <dsp:cNvSpPr/>
      </dsp:nvSpPr>
      <dsp:spPr>
        <a:xfrm>
          <a:off x="95257" y="2607960"/>
          <a:ext cx="2190932" cy="488992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8207D-E67A-4658-9800-A67F98F7C5E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0ADC8-6845-45AC-AD0E-AF9463792E4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9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ADC8-6845-45AC-AD0E-AF9463792E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3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ADC8-6845-45AC-AD0E-AF9463792E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89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ADC8-6845-45AC-AD0E-AF9463792E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31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ADC8-6845-45AC-AD0E-AF9463792E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8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3571876"/>
            <a:ext cx="7000924" cy="1071570"/>
          </a:xfrm>
          <a:noFill/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altLang="ko-KR"/>
              <a:t>Fare clic per modificare lo stile del sottotitolo dello schema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C4E8-6317-459D-A24F-DB1F22198DF9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F247-966D-4019-A617-8152913BE700}" type="slidenum">
              <a:rPr lang="en-US" smtClean="0"/>
              <a:t>‹N›</a:t>
            </a:fld>
            <a:endParaRPr 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15370" cy="1571636"/>
          </a:xfrm>
        </p:spPr>
        <p:txBody>
          <a:bodyPr anchor="b"/>
          <a:lstStyle>
            <a:lvl1pPr algn="ctr">
              <a:defRPr b="0">
                <a:solidFill>
                  <a:schemeClr val="bg1"/>
                </a:solidFill>
                <a:effectLst>
                  <a:glow rad="101600">
                    <a:schemeClr val="tx2"/>
                  </a:glow>
                </a:effectLst>
              </a:defRPr>
            </a:lvl1pPr>
          </a:lstStyle>
          <a:p>
            <a:r>
              <a:rPr lang="it-IT" altLang="ko-KR"/>
              <a:t>Fare clic per modificare lo stile del titolo</a:t>
            </a:r>
            <a:endParaRPr lang="ko-KR" alt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-256" y="3286124"/>
            <a:ext cx="9144000" cy="150516"/>
            <a:chOff x="-256" y="3286124"/>
            <a:chExt cx="9144000" cy="15051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256" y="3286124"/>
              <a:ext cx="9144000" cy="15040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7" name="Group 12"/>
            <p:cNvGrpSpPr/>
            <p:nvPr/>
          </p:nvGrpSpPr>
          <p:grpSpPr>
            <a:xfrm>
              <a:off x="5214942" y="3286124"/>
              <a:ext cx="3285830" cy="150516"/>
              <a:chOff x="5214942" y="3286124"/>
              <a:chExt cx="3285830" cy="150516"/>
            </a:xfrm>
          </p:grpSpPr>
          <p:sp>
            <p:nvSpPr>
              <p:cNvPr id="18" name="Rectangle 17"/>
              <p:cNvSpPr/>
              <p:nvPr userDrawn="1"/>
            </p:nvSpPr>
            <p:spPr>
              <a:xfrm>
                <a:off x="6310006" y="3286182"/>
                <a:ext cx="1095383" cy="15045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7405389" y="3286182"/>
                <a:ext cx="1095383" cy="15045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5214942" y="3286124"/>
                <a:ext cx="1095383" cy="15045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71414"/>
            <a:ext cx="8160978" cy="1214446"/>
          </a:xfrm>
        </p:spPr>
        <p:txBody>
          <a:bodyPr/>
          <a:lstStyle/>
          <a:p>
            <a:r>
              <a:rPr lang="it-IT" altLang="ko-KR"/>
              <a:t>Fare clic per modificare lo stile del titolo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34" y="1500174"/>
            <a:ext cx="8186766" cy="4625991"/>
          </a:xfrm>
        </p:spPr>
        <p:txBody>
          <a:bodyPr vert="eaVert"/>
          <a:lstStyle/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C4E8-6317-459D-A24F-DB1F22198DF9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F247-966D-4019-A617-8152913BE700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>
            <a:off x="0" y="1357298"/>
            <a:ext cx="9144000" cy="60580"/>
            <a:chOff x="0" y="1142984"/>
            <a:chExt cx="9144000" cy="60580"/>
          </a:xfrm>
        </p:grpSpPr>
        <p:sp>
          <p:nvSpPr>
            <p:cNvPr id="8" name="Rectangle 7"/>
            <p:cNvSpPr/>
            <p:nvPr userDrawn="1"/>
          </p:nvSpPr>
          <p:spPr>
            <a:xfrm flipH="1">
              <a:off x="0" y="1142984"/>
              <a:ext cx="9144000" cy="6056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 flipH="1">
              <a:off x="571472" y="1142984"/>
              <a:ext cx="3000396" cy="60580"/>
              <a:chOff x="5429256" y="1214422"/>
              <a:chExt cx="3643338" cy="71438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9"/>
            <a:ext cx="1471594" cy="5851525"/>
          </a:xfrm>
        </p:spPr>
        <p:txBody>
          <a:bodyPr vert="eaVert" anchor="b"/>
          <a:lstStyle>
            <a:lvl1pPr algn="l">
              <a:defRPr/>
            </a:lvl1pPr>
          </a:lstStyle>
          <a:p>
            <a:r>
              <a:rPr lang="it-IT" altLang="ko-KR"/>
              <a:t>Fare clic per modificare lo stile del titolo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86568" cy="5851525"/>
          </a:xfrm>
        </p:spPr>
        <p:txBody>
          <a:bodyPr vert="eaVert"/>
          <a:lstStyle/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C4E8-6317-459D-A24F-DB1F22198DF9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F247-966D-4019-A617-8152913BE700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16200000">
            <a:off x="3740830" y="3395761"/>
            <a:ext cx="6865200" cy="59324"/>
            <a:chOff x="0" y="1214422"/>
            <a:chExt cx="9144000" cy="71438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34" y="71414"/>
            <a:ext cx="8160978" cy="1285882"/>
          </a:xfrm>
        </p:spPr>
        <p:txBody>
          <a:bodyPr anchor="ctr"/>
          <a:lstStyle/>
          <a:p>
            <a:r>
              <a:rPr lang="en-US" altLang="ko-KR"/>
              <a:t>Click to edit</a:t>
            </a:r>
            <a:r>
              <a:rPr lang="ko-KR" altLang="en-US" dirty="0"/>
              <a:t> </a:t>
            </a:r>
            <a:r>
              <a:rPr lang="en-US" altLang="ko-KR"/>
              <a:t>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4714908"/>
          </a:xfrm>
        </p:spPr>
        <p:txBody>
          <a:bodyPr/>
          <a:lstStyle/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C4E8-6317-459D-A24F-DB1F22198DF9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F247-966D-4019-A617-8152913BE700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rot="10800000">
            <a:off x="32" y="1427296"/>
            <a:ext cx="9144000" cy="72877"/>
            <a:chOff x="-64" y="4357694"/>
            <a:chExt cx="9144000" cy="124636"/>
          </a:xfrm>
        </p:grpSpPr>
        <p:sp>
          <p:nvSpPr>
            <p:cNvPr id="14" name="Rectangle 13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14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4500570"/>
            <a:ext cx="79232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altLang="ko-KR"/>
              <a:t>Fare clic per modificare lo stile del titolo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3357562"/>
            <a:ext cx="4857784" cy="835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9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9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C4E8-6317-459D-A24F-DB1F22198DF9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F247-966D-4019-A617-8152913BE700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rot="10800000" flipH="1">
            <a:off x="-128" y="4214818"/>
            <a:ext cx="9144000" cy="150516"/>
            <a:chOff x="-64" y="4357694"/>
            <a:chExt cx="9144000" cy="124636"/>
          </a:xfrm>
        </p:grpSpPr>
        <p:sp>
          <p:nvSpPr>
            <p:cNvPr id="15" name="Rectangle 14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15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7" name="Rectangle 16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214290"/>
            <a:ext cx="8160978" cy="1214446"/>
          </a:xfrm>
        </p:spPr>
        <p:txBody>
          <a:bodyPr/>
          <a:lstStyle/>
          <a:p>
            <a:r>
              <a:rPr lang="it-IT" altLang="ko-KR"/>
              <a:t>Fare clic per modificare lo stile del titolo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4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C4E8-6317-459D-A24F-DB1F22198DF9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F247-966D-4019-A617-8152913BE700}" type="slidenum">
              <a:rPr lang="en-US" smtClean="0"/>
              <a:t>‹N›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10800000">
            <a:off x="32" y="1480979"/>
            <a:ext cx="9144000" cy="72877"/>
            <a:chOff x="-64" y="4357694"/>
            <a:chExt cx="9144000" cy="124636"/>
          </a:xfrm>
        </p:grpSpPr>
        <p:sp>
          <p:nvSpPr>
            <p:cNvPr id="9" name="Rectangle 8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0800000">
            <a:off x="32" y="1285861"/>
            <a:ext cx="9144000" cy="72877"/>
            <a:chOff x="-64" y="4357694"/>
            <a:chExt cx="9144000" cy="124636"/>
          </a:xfrm>
        </p:grpSpPr>
        <p:sp>
          <p:nvSpPr>
            <p:cNvPr id="11" name="Rectangle 10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3" name="Rectangle 12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ectangle 13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214290"/>
            <a:ext cx="8160978" cy="1000132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ko-KR"/>
              <a:t>Fare clic per modificare lo stile del titolo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2800" cy="639762"/>
          </a:xfrm>
        </p:spPr>
        <p:txBody>
          <a:bodyPr anchor="b"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42873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C4E8-6317-459D-A24F-DB1F22198DF9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F247-966D-4019-A617-8152913BE700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142852"/>
            <a:ext cx="8160978" cy="1143008"/>
          </a:xfrm>
        </p:spPr>
        <p:txBody>
          <a:bodyPr/>
          <a:lstStyle/>
          <a:p>
            <a:r>
              <a:rPr lang="it-IT" altLang="ko-KR"/>
              <a:t>Fare clic per modificare lo stile del titolo</a:t>
            </a:r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C4E8-6317-459D-A24F-DB1F22198DF9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F247-966D-4019-A617-8152913BE700}" type="slidenum">
              <a:rPr lang="en-US" smtClean="0"/>
              <a:t>‹N›</a:t>
            </a:fld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32" y="1355859"/>
            <a:ext cx="9144000" cy="72877"/>
            <a:chOff x="32" y="1142985"/>
            <a:chExt cx="9144000" cy="72877"/>
          </a:xfrm>
        </p:grpSpPr>
        <p:sp>
          <p:nvSpPr>
            <p:cNvPr id="7" name="Rectangle 6"/>
            <p:cNvSpPr/>
            <p:nvPr/>
          </p:nvSpPr>
          <p:spPr>
            <a:xfrm flipH="1">
              <a:off x="32" y="1142985"/>
              <a:ext cx="9144000" cy="72821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 flipH="1">
              <a:off x="571472" y="1143013"/>
              <a:ext cx="3286149" cy="72849"/>
              <a:chOff x="5429256" y="1214422"/>
              <a:chExt cx="3643338" cy="71438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C4E8-6317-459D-A24F-DB1F22198DF9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F247-966D-4019-A617-8152913BE700}" type="slidenum">
              <a:rPr lang="en-US" smtClean="0"/>
              <a:t>‹N›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42876"/>
            <a:chOff x="0" y="1214422"/>
            <a:chExt cx="9144000" cy="71438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8" name="Rectangle 7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58204" cy="86993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it-IT" altLang="ko-KR"/>
              <a:t>Fare clic per modificare lo stile del titolo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61160"/>
            <a:ext cx="5111750" cy="476500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57299"/>
            <a:ext cx="3008313" cy="47688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C4E8-6317-459D-A24F-DB1F22198DF9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F247-966D-4019-A617-8152913BE700}" type="slidenum">
              <a:rPr lang="en-US" smtClean="0"/>
              <a:t>‹N›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>
            <a:off x="32" y="1142985"/>
            <a:ext cx="9144000" cy="72877"/>
            <a:chOff x="32" y="1142985"/>
            <a:chExt cx="9144000" cy="72877"/>
          </a:xfrm>
        </p:grpSpPr>
        <p:sp>
          <p:nvSpPr>
            <p:cNvPr id="9" name="Rectangle 8"/>
            <p:cNvSpPr/>
            <p:nvPr userDrawn="1"/>
          </p:nvSpPr>
          <p:spPr>
            <a:xfrm flipH="1">
              <a:off x="32" y="1142985"/>
              <a:ext cx="9144000" cy="72821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flipH="1">
              <a:off x="571472" y="1143013"/>
              <a:ext cx="3286149" cy="72849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accent1">
              <a:shade val="75000"/>
            </a:schemeClr>
          </a:solidFill>
          <a:ln w="12700" cap="sq" cmpd="sng" algn="ctr">
            <a:noFill/>
            <a:prstDash val="solid"/>
          </a:ln>
          <a:scene3d>
            <a:camera prst="perspectiveFront" fov="0">
              <a:rot lat="0" lon="0" rev="0"/>
            </a:camera>
            <a:lightRig rig="contrasting" dir="b"/>
          </a:scene3d>
          <a:sp3d contourW="12700" prstMaterial="softEdge">
            <a:bevelT prst="cross"/>
            <a:contourClr>
              <a:schemeClr val="bg1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altLang="ko-KR"/>
              <a:t>Fare clic sull'icona per inserire un'immagine</a:t>
            </a:r>
            <a:endParaRPr lang="ko-KR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C4E8-6317-459D-A24F-DB1F22198DF9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F247-966D-4019-A617-8152913BE700}" type="slidenum">
              <a:rPr lang="en-US" smtClean="0"/>
              <a:t>‹N›</a:t>
            </a:fld>
            <a:endParaRPr lang="en-US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altLang="ko-KR"/>
              <a:t>Fare clic per modificare lo stile del titolo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142876"/>
            <a:chOff x="0" y="1214422"/>
            <a:chExt cx="9144000" cy="71438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218" y="142852"/>
            <a:ext cx="8160978" cy="1214446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ko-KR" alt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8186766" cy="46259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it-IT" altLang="ko-KR"/>
              <a:t>Fare clic per modificare stili del testo dello schema</a:t>
            </a:r>
          </a:p>
          <a:p>
            <a:pPr lvl="1"/>
            <a:r>
              <a:rPr lang="it-IT" altLang="ko-KR"/>
              <a:t>Secondo livello</a:t>
            </a:r>
          </a:p>
          <a:p>
            <a:pPr lvl="2"/>
            <a:r>
              <a:rPr lang="it-IT" altLang="ko-KR"/>
              <a:t>Terzo livello</a:t>
            </a:r>
          </a:p>
          <a:p>
            <a:pPr lvl="3"/>
            <a:r>
              <a:rPr lang="it-IT" altLang="ko-KR"/>
              <a:t>Quarto livello</a:t>
            </a:r>
          </a:p>
          <a:p>
            <a:pPr lvl="4"/>
            <a:r>
              <a:rPr lang="it-IT" altLang="ko-KR"/>
              <a:t>Quinto livello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5206" y="6357960"/>
            <a:ext cx="1490658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2CDC4E8-6317-459D-A24F-DB1F22198DF9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26" y="6357958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0034" y="6357960"/>
            <a:ext cx="1571636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A02F247-966D-4019-A617-8152913BE700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sz="4400" b="0" i="0" kern="1200" spc="50" baseline="0">
          <a:ln w="6350">
            <a:noFill/>
          </a:ln>
          <a:solidFill>
            <a:schemeClr val="bg1"/>
          </a:solidFill>
          <a:effectLst>
            <a:glow rad="101600">
              <a:schemeClr val="tx2"/>
            </a:glow>
          </a:effectLst>
          <a:latin typeface="Gill Sans MT"/>
          <a:ea typeface="맑은 고딕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tx2"/>
        </a:buClr>
        <a:buSzPct val="68000"/>
        <a:buFont typeface="Wingdings 2"/>
        <a:buChar char=""/>
        <a:defRPr sz="3200" kern="1200" baseline="0">
          <a:solidFill>
            <a:schemeClr val="tx1"/>
          </a:solidFill>
          <a:latin typeface="Gill Sans MT"/>
          <a:ea typeface="맑은 고딕"/>
          <a:cs typeface="Gill Sans MT"/>
        </a:defRPr>
      </a:lvl1pPr>
      <a:lvl2pPr marL="742950" indent="-285750" algn="l" rtl="0" eaLnBrk="1" latinLnBrk="1" hangingPunct="1">
        <a:spcBef>
          <a:spcPct val="20000"/>
        </a:spcBef>
        <a:buClr>
          <a:schemeClr val="accent4"/>
        </a:buClr>
        <a:buSzPct val="60000"/>
        <a:buFont typeface="Wingdings 2"/>
        <a:buChar char=""/>
        <a:defRPr sz="2800" kern="1200" baseline="0">
          <a:solidFill>
            <a:schemeClr val="tx1"/>
          </a:solidFill>
          <a:latin typeface="Gill Sans MT"/>
          <a:ea typeface="맑은 고딕"/>
          <a:cs typeface="Gill Sans MT"/>
        </a:defRPr>
      </a:lvl2pPr>
      <a:lvl3pPr marL="1143000" indent="-228600" algn="l" rtl="0" eaLnBrk="1" latinLnBrk="1" hangingPunct="1">
        <a:spcBef>
          <a:spcPct val="20000"/>
        </a:spcBef>
        <a:buClr>
          <a:schemeClr val="accent5"/>
        </a:buClr>
        <a:buSzPct val="57000"/>
        <a:buFont typeface="Wingdings 2"/>
        <a:buChar char="¦"/>
        <a:defRPr sz="2600" kern="1200" baseline="0">
          <a:solidFill>
            <a:schemeClr val="tx1"/>
          </a:solidFill>
          <a:latin typeface="Gill Sans MT"/>
          <a:ea typeface="맑은 고딕"/>
          <a:cs typeface="Gill Sans MT"/>
        </a:defRPr>
      </a:lvl3pPr>
      <a:lvl4pPr marL="1600200" indent="-228600" algn="l" rtl="0" eaLnBrk="1" latinLnBrk="1" hangingPunct="1">
        <a:spcBef>
          <a:spcPct val="20000"/>
        </a:spcBef>
        <a:buClr>
          <a:schemeClr val="accent3"/>
        </a:buClr>
        <a:buSzPct val="53000"/>
        <a:buFont typeface="Wingdings 2"/>
        <a:buChar char="¢"/>
        <a:defRPr sz="2400" kern="1200" baseline="0">
          <a:solidFill>
            <a:schemeClr val="tx1"/>
          </a:solidFill>
          <a:latin typeface="Gill Sans MT"/>
          <a:ea typeface="맑은 고딕"/>
          <a:cs typeface="Gill Sans MT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50000"/>
        <a:buFont typeface="Wingdings 2"/>
        <a:buChar char="¥"/>
        <a:defRPr sz="2200" kern="1200" baseline="0">
          <a:solidFill>
            <a:schemeClr val="tx1"/>
          </a:solidFill>
          <a:latin typeface="Gill Sans MT"/>
          <a:ea typeface="맑은 고딕"/>
          <a:cs typeface="Gill Sans MT"/>
        </a:defRPr>
      </a:lvl5pPr>
      <a:lvl6pPr marL="2514600" indent="-228600" algn="l" rtl="0" eaLnBrk="1" latinLnBrk="1" hangingPunct="1">
        <a:spcBef>
          <a:spcPct val="20000"/>
        </a:spcBef>
        <a:buClr>
          <a:schemeClr val="accent2">
            <a:tint val="40000"/>
          </a:schemeClr>
        </a:buClr>
        <a:buSzPct val="47000"/>
        <a:buFont typeface="Wingdings 2"/>
        <a:buChar char="¤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43000"/>
        <a:buFont typeface="Wingdings 2"/>
        <a:buChar char="¦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/>
        </a:buClr>
        <a:buSzPct val="40000"/>
        <a:buFont typeface="Wingdings 2"/>
        <a:buChar char="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bg2">
            <a:tint val="60000"/>
          </a:schemeClr>
        </a:buClr>
        <a:buSzPct val="40000"/>
        <a:buFont typeface="Wingdings 2"/>
        <a:buChar char="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oak.snr.missouri.edu/sylvan/functions/loadPaper.php?file=maxcw3.xml#QUAB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 budget models: CO</a:t>
            </a:r>
            <a:r>
              <a:rPr lang="en-US" baseline="-25000" dirty="0"/>
              <a:t>2</a:t>
            </a:r>
            <a:r>
              <a:rPr lang="en-US" dirty="0"/>
              <a:t> emissions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571612"/>
            <a:ext cx="8265476" cy="47149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The other important set of emissions caused by human activities is that</a:t>
            </a:r>
            <a:br>
              <a:rPr lang="en-US" sz="2400" dirty="0"/>
            </a:br>
            <a:r>
              <a:rPr lang="en-US" sz="2400" dirty="0"/>
              <a:t>of  greenhouse gases (GHG).</a:t>
            </a:r>
          </a:p>
          <a:p>
            <a:pPr marL="0" indent="0">
              <a:buNone/>
            </a:pPr>
            <a:r>
              <a:rPr lang="en-US" sz="2400" dirty="0"/>
              <a:t>Various gases contribute to the overall greenhouse effect:</a:t>
            </a:r>
          </a:p>
          <a:p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 is the most common and the reference one (it is a normal </a:t>
            </a:r>
            <a:br>
              <a:rPr lang="en-US" sz="2400" dirty="0"/>
            </a:br>
            <a:r>
              <a:rPr lang="en-US" sz="2400" dirty="0"/>
              <a:t>component of the atmosphere – 0,04% in volume – not strictly a </a:t>
            </a:r>
            <a:br>
              <a:rPr lang="en-US" sz="2400" dirty="0"/>
            </a:br>
            <a:r>
              <a:rPr lang="en-US" sz="2400" dirty="0"/>
              <a:t>“pollutant”)</a:t>
            </a:r>
          </a:p>
          <a:p>
            <a:r>
              <a:rPr lang="en-US" sz="2400" dirty="0"/>
              <a:t>CH</a:t>
            </a:r>
            <a:r>
              <a:rPr lang="en-US" sz="2400" baseline="-25000" dirty="0"/>
              <a:t>4</a:t>
            </a:r>
            <a:r>
              <a:rPr lang="en-US" sz="2400" dirty="0"/>
              <a:t> (methane) mostly lost during processing</a:t>
            </a:r>
          </a:p>
          <a:p>
            <a:r>
              <a:rPr lang="en-US" sz="2400" dirty="0"/>
              <a:t>N</a:t>
            </a:r>
            <a:r>
              <a:rPr lang="en-US" sz="2400" baseline="-25000" dirty="0"/>
              <a:t>2</a:t>
            </a:r>
            <a:r>
              <a:rPr lang="en-US" sz="2400" dirty="0"/>
              <a:t>O lost during agricultural activities</a:t>
            </a:r>
          </a:p>
          <a:p>
            <a:r>
              <a:rPr lang="en-US" sz="2400" dirty="0"/>
              <a:t>…</a:t>
            </a:r>
          </a:p>
          <a:p>
            <a:pPr marL="0" indent="0">
              <a:buNone/>
            </a:pPr>
            <a:r>
              <a:rPr lang="en-US" sz="2400" dirty="0"/>
              <a:t>The overall effect of these gases is measured in terms of the </a:t>
            </a:r>
            <a:br>
              <a:rPr lang="en-US" sz="2400" dirty="0"/>
            </a:br>
            <a:r>
              <a:rPr lang="en-US" sz="2400" dirty="0"/>
              <a:t>equivalent concentration of CO</a:t>
            </a:r>
            <a:r>
              <a:rPr lang="en-US" sz="2400" baseline="-25000" dirty="0"/>
              <a:t>2 </a:t>
            </a:r>
            <a:r>
              <a:rPr lang="en-US" sz="2400" dirty="0"/>
              <a:t>(CO</a:t>
            </a:r>
            <a:r>
              <a:rPr lang="en-US" sz="2400" baseline="-25000" dirty="0"/>
              <a:t>2eq</a:t>
            </a:r>
            <a:r>
              <a:rPr lang="en-US" sz="2400" dirty="0"/>
              <a:t>) by multiplying each </a:t>
            </a:r>
            <a:br>
              <a:rPr lang="en-US" sz="2400" dirty="0"/>
            </a:br>
            <a:r>
              <a:rPr lang="en-US" sz="2400" dirty="0"/>
              <a:t>concentration by a suitable Global Warming Potential (GWP). </a:t>
            </a:r>
            <a:br>
              <a:rPr lang="en-US" sz="2400" dirty="0"/>
            </a:br>
            <a:r>
              <a:rPr lang="en-US" sz="2400" dirty="0"/>
              <a:t>For instance, CO</a:t>
            </a:r>
            <a:r>
              <a:rPr lang="en-US" sz="2400" baseline="-25000" dirty="0"/>
              <a:t>2</a:t>
            </a:r>
            <a:r>
              <a:rPr lang="en-US" sz="2400" dirty="0"/>
              <a:t>: 1; CH</a:t>
            </a:r>
            <a:r>
              <a:rPr lang="en-US" sz="2400" baseline="-25000" dirty="0"/>
              <a:t>4</a:t>
            </a:r>
            <a:r>
              <a:rPr lang="en-US" sz="2400" dirty="0"/>
              <a:t>: 28; N</a:t>
            </a:r>
            <a:r>
              <a:rPr lang="en-US" sz="2400" baseline="-25000" dirty="0"/>
              <a:t>2</a:t>
            </a:r>
            <a:r>
              <a:rPr lang="en-US" sz="2400" dirty="0"/>
              <a:t>O: 265; CFC: 4000-10000;…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For example, methane emissions are 14% of global CO</a:t>
            </a:r>
            <a:r>
              <a:rPr lang="en-US" sz="2400" baseline="-25000" dirty="0"/>
              <a:t>2</a:t>
            </a:r>
            <a:r>
              <a:rPr lang="en-US" sz="2400" dirty="0"/>
              <a:t> emissions but contribute more than one-third of the warming effect.</a:t>
            </a:r>
          </a:p>
        </p:txBody>
      </p:sp>
    </p:spTree>
    <p:extLst>
      <p:ext uri="{BB962C8B-B14F-4D97-AF65-F5344CB8AC3E}">
        <p14:creationId xmlns:p14="http://schemas.microsoft.com/office/powerpoint/2010/main" val="3263133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Examples of current models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714908"/>
          </a:xfrm>
        </p:spPr>
        <p:txBody>
          <a:bodyPr>
            <a:normAutofit/>
          </a:bodyPr>
          <a:lstStyle/>
          <a:p>
            <a:r>
              <a:rPr lang="en-US" dirty="0"/>
              <a:t>GORCAM (Austria) implemented in Excel</a:t>
            </a:r>
          </a:p>
          <a:p>
            <a:r>
              <a:rPr lang="en-US" dirty="0"/>
              <a:t>FORMICA (Austria, Germany)</a:t>
            </a:r>
          </a:p>
          <a:p>
            <a:r>
              <a:rPr lang="en-US" dirty="0"/>
              <a:t>CO2FIX (Netherland)</a:t>
            </a:r>
          </a:p>
          <a:p>
            <a:r>
              <a:rPr lang="en-US" dirty="0"/>
              <a:t>CDM-CFS3 (Canada) for Canadian forests</a:t>
            </a:r>
          </a:p>
          <a:p>
            <a:r>
              <a:rPr lang="en-US" dirty="0"/>
              <a:t>CASMOFOR (Hungary) again in Excel</a:t>
            </a:r>
          </a:p>
          <a:p>
            <a:r>
              <a:rPr lang="en-US" dirty="0"/>
              <a:t>EFISCEN (Sweden, Finland)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1043608" y="2132856"/>
            <a:ext cx="581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7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7218" y="142852"/>
            <a:ext cx="3666298" cy="1143008"/>
          </a:xfrm>
        </p:spPr>
        <p:txBody>
          <a:bodyPr>
            <a:normAutofit fontScale="90000"/>
          </a:bodyPr>
          <a:lstStyle/>
          <a:p>
            <a:r>
              <a:rPr lang="en-US" dirty="0"/>
              <a:t>The overall </a:t>
            </a:r>
            <a:br>
              <a:rPr lang="en-US" dirty="0"/>
            </a:br>
            <a:r>
              <a:rPr lang="en-US" dirty="0"/>
              <a:t>scheme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552" y="80295"/>
            <a:ext cx="5028753" cy="675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96290" y="1598646"/>
            <a:ext cx="3168352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instance, GORCAM model has a detailed description of </a:t>
            </a:r>
          </a:p>
          <a:p>
            <a:endParaRPr lang="en-US" sz="1000" dirty="0"/>
          </a:p>
          <a:p>
            <a:pPr marL="285750" indent="-285750">
              <a:buFontTx/>
              <a:buChar char="-"/>
            </a:pPr>
            <a:r>
              <a:rPr lang="en-US" dirty="0"/>
              <a:t>the vegetation</a:t>
            </a:r>
          </a:p>
          <a:p>
            <a:pPr marL="285750" indent="-285750">
              <a:buFontTx/>
              <a:buChar char="-"/>
            </a:pPr>
            <a:endParaRPr lang="en-US" sz="1000" dirty="0"/>
          </a:p>
          <a:p>
            <a:pPr marL="285750" indent="-285750">
              <a:buFontTx/>
              <a:buChar char="-"/>
            </a:pPr>
            <a:r>
              <a:rPr lang="en-US" dirty="0"/>
              <a:t>the soil compartments</a:t>
            </a:r>
          </a:p>
          <a:p>
            <a:r>
              <a:rPr lang="en-US" dirty="0"/>
              <a:t> </a:t>
            </a:r>
            <a:endParaRPr lang="en-US" sz="1000" dirty="0"/>
          </a:p>
          <a:p>
            <a:pPr marL="285750" indent="-285750">
              <a:buFontTx/>
              <a:buChar char="-"/>
            </a:pPr>
            <a:r>
              <a:rPr lang="en-US" dirty="0"/>
              <a:t>the wood uses</a:t>
            </a:r>
          </a:p>
          <a:p>
            <a:pPr>
              <a:spcBef>
                <a:spcPts val="600"/>
              </a:spcBef>
            </a:pPr>
            <a:r>
              <a:rPr lang="en-US" dirty="0"/>
              <a:t>Today the most important use of biomass is the production of energy:  The primary energy supply of forest biomass worldwide is about 56 EJ, i.e. over 10% of all energy supplied annually.</a:t>
            </a:r>
            <a:br>
              <a:rPr lang="en-US" dirty="0"/>
            </a:br>
            <a:r>
              <a:rPr lang="en-US" dirty="0"/>
              <a:t>Biomass thus contributes to reduce the use of </a:t>
            </a:r>
            <a:r>
              <a:rPr lang="en-US" b="1" dirty="0"/>
              <a:t>fossil fuels</a:t>
            </a:r>
            <a:r>
              <a:rPr lang="en-US" dirty="0"/>
              <a:t>.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2123728" y="1412778"/>
            <a:ext cx="2409820" cy="108011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/>
          <p:cNvSpPr/>
          <p:nvPr/>
        </p:nvSpPr>
        <p:spPr>
          <a:xfrm>
            <a:off x="4098424" y="1731288"/>
            <a:ext cx="1394440" cy="4248472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ttore 2 7"/>
          <p:cNvCxnSpPr/>
          <p:nvPr/>
        </p:nvCxnSpPr>
        <p:spPr>
          <a:xfrm>
            <a:off x="2737334" y="2924944"/>
            <a:ext cx="1474626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6804248" y="1196752"/>
            <a:ext cx="2016224" cy="4680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ttore 2 13"/>
          <p:cNvCxnSpPr/>
          <p:nvPr/>
        </p:nvCxnSpPr>
        <p:spPr>
          <a:xfrm>
            <a:off x="2123728" y="3459833"/>
            <a:ext cx="4680520" cy="4548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928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Vegetation model(s)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7" r="51317"/>
          <a:stretch/>
        </p:blipFill>
        <p:spPr bwMode="auto">
          <a:xfrm>
            <a:off x="109776" y="1556792"/>
            <a:ext cx="4340304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572000" y="1988840"/>
            <a:ext cx="4392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Photosynthesis:</a:t>
            </a:r>
          </a:p>
          <a:p>
            <a:r>
              <a:rPr lang="en-US" dirty="0"/>
              <a:t>6H</a:t>
            </a:r>
            <a:r>
              <a:rPr lang="en-US" baseline="-25000" dirty="0"/>
              <a:t>2</a:t>
            </a:r>
            <a:r>
              <a:rPr lang="en-US" dirty="0"/>
              <a:t>O + 6CO</a:t>
            </a:r>
            <a:r>
              <a:rPr lang="en-US" baseline="-25000" dirty="0"/>
              <a:t>2</a:t>
            </a:r>
            <a:r>
              <a:rPr lang="en-US" dirty="0"/>
              <a:t> (+ solar energy) → 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+ 6O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i="1" dirty="0"/>
              <a:t>Respiration:</a:t>
            </a:r>
          </a:p>
          <a:p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+ 6O</a:t>
            </a:r>
            <a:r>
              <a:rPr lang="en-US" baseline="-25000" dirty="0"/>
              <a:t>2</a:t>
            </a:r>
            <a:r>
              <a:rPr lang="en-US" dirty="0"/>
              <a:t>  → 6CO</a:t>
            </a:r>
            <a:r>
              <a:rPr lang="en-US" baseline="-25000" dirty="0"/>
              <a:t>2</a:t>
            </a:r>
            <a:r>
              <a:rPr lang="en-US" dirty="0"/>
              <a:t> + 6H</a:t>
            </a:r>
            <a:r>
              <a:rPr lang="en-US" baseline="-25000" dirty="0"/>
              <a:t>2</a:t>
            </a:r>
            <a:r>
              <a:rPr lang="en-US" dirty="0"/>
              <a:t>O + high energy internal cells (ATP)</a:t>
            </a:r>
          </a:p>
          <a:p>
            <a:endParaRPr lang="en-US" dirty="0"/>
          </a:p>
          <a:p>
            <a:r>
              <a:rPr lang="en-US" dirty="0"/>
              <a:t>In practice, the dry biomass of a plant is constituted by C for about 50%.</a:t>
            </a:r>
          </a:p>
          <a:p>
            <a:endParaRPr lang="en-US" dirty="0"/>
          </a:p>
          <a:p>
            <a:r>
              <a:rPr lang="en-US" dirty="0"/>
              <a:t>NOTE: the biomass of a plant (a stand, a forest) changes with time, external inputs (e.g. fires),  and management decisions (felling, thinning).</a:t>
            </a:r>
          </a:p>
        </p:txBody>
      </p:sp>
    </p:spTree>
    <p:extLst>
      <p:ext uri="{BB962C8B-B14F-4D97-AF65-F5344CB8AC3E}">
        <p14:creationId xmlns:p14="http://schemas.microsoft.com/office/powerpoint/2010/main" val="3428948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6882" r="4736" b="28097"/>
          <a:stretch/>
        </p:blipFill>
        <p:spPr bwMode="auto">
          <a:xfrm>
            <a:off x="3275856" y="4221088"/>
            <a:ext cx="5586584" cy="249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671468" cy="454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766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Vegetation model(s) - 2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84784"/>
            <a:ext cx="4603819" cy="294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323756"/>
              </p:ext>
            </p:extLst>
          </p:nvPr>
        </p:nvGraphicFramePr>
        <p:xfrm>
          <a:off x="5364088" y="1724248"/>
          <a:ext cx="3249541" cy="1288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409400" imgH="558720" progId="Equation.3">
                  <p:embed/>
                </p:oleObj>
              </mc:Choice>
              <mc:Fallback>
                <p:oleObj name="Equazione" r:id="rId4" imgW="1409400" imgH="558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64088" y="1724248"/>
                        <a:ext cx="3249541" cy="1288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436096" y="3140968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r, k,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are species/setting dependent parameters</a:t>
            </a:r>
          </a:p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/>
              <a:t> is the carrying capacity of the environment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Ex: GORCAM calculator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1" y="4424036"/>
            <a:ext cx="4120877" cy="24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392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Vegetation model(s) - 3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91526" y="1556792"/>
            <a:ext cx="7920880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Biomass is difficult to measure and thus other measurements are usually used to derive it.</a:t>
            </a:r>
          </a:p>
          <a:p>
            <a:r>
              <a:rPr lang="en-US" sz="2000" dirty="0"/>
              <a:t>ALLOMETRIC FUNCTIONS of the form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/>
              <a:t>=</a:t>
            </a:r>
            <a:r>
              <a:rPr lang="en-US" sz="2000" dirty="0" err="1">
                <a:latin typeface="Symbol" panose="05050102010706020507" pitchFamily="18" charset="2"/>
              </a:rPr>
              <a:t>a</a:t>
            </a:r>
            <a:r>
              <a:rPr lang="en-US" sz="2000" dirty="0" err="1"/>
              <a:t>V</a:t>
            </a:r>
            <a:r>
              <a:rPr lang="en-US" sz="2000" baseline="30000" dirty="0" err="1">
                <a:latin typeface="Symbol" panose="05050102010706020507" pitchFamily="18" charset="2"/>
              </a:rPr>
              <a:t>b</a:t>
            </a:r>
            <a:r>
              <a:rPr lang="en-US" sz="2000" baseline="30000" dirty="0">
                <a:latin typeface="Symbol" panose="05050102010706020507" pitchFamily="18" charset="2"/>
              </a:rPr>
              <a:t> </a:t>
            </a:r>
            <a:r>
              <a:rPr lang="en-US" sz="2000" dirty="0">
                <a:latin typeface="Symbol" panose="05050102010706020507" pitchFamily="18" charset="2"/>
              </a:rPr>
              <a:t> </a:t>
            </a:r>
            <a:r>
              <a:rPr lang="en-US" sz="2000" dirty="0"/>
              <a:t>relate biomass or any other value related to tree growth to some easy-to-measure variable V.</a:t>
            </a:r>
          </a:p>
          <a:p>
            <a:endParaRPr lang="en-US" sz="2000" baseline="30000" dirty="0">
              <a:latin typeface="Symbol" panose="05050102010706020507" pitchFamily="18" charset="2"/>
            </a:endParaRPr>
          </a:p>
          <a:p>
            <a:r>
              <a:rPr lang="en-US" sz="2000" dirty="0"/>
              <a:t>A traditional measure is the Diameter at Breast High (DBH). </a:t>
            </a: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06441"/>
            <a:ext cx="3857449" cy="291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05" y="4075774"/>
            <a:ext cx="5571440" cy="263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355976" y="3521775"/>
            <a:ext cx="478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Ex. Maximum crown </a:t>
            </a:r>
            <a:r>
              <a:rPr lang="en-US" sz="2000" dirty="0"/>
              <a:t>width=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it-IT" sz="2000" dirty="0"/>
              <a:t>Diameter</a:t>
            </a:r>
            <a:r>
              <a:rPr lang="it-IT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111984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Vegetation model(s) - 4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91526" y="1556792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Allometric</a:t>
            </a:r>
            <a:r>
              <a:rPr lang="en-US" sz="2000" dirty="0"/>
              <a:t> functions are used to describe the links between: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Biomass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DBH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Height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Trunk/Stem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Branches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Foliage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Roots</a:t>
            </a:r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38"/>
            <a:ext cx="3583285" cy="358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67544" y="4149080"/>
            <a:ext cx="4084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121150" algn="l"/>
              </a:tabLst>
            </a:pPr>
            <a:r>
              <a:rPr lang="en-US" sz="2000" dirty="0"/>
              <a:t>Today some measure can be taken by remote sensing: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121150" algn="l"/>
              </a:tabLst>
            </a:pPr>
            <a:r>
              <a:rPr lang="en-US" sz="2000" dirty="0"/>
              <a:t>Crown dimension by optical/infrared sensors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121150" algn="l"/>
              </a:tabLst>
            </a:pPr>
            <a:r>
              <a:rPr lang="en-US" sz="2000" dirty="0"/>
              <a:t>Height by LIDAR (Laser Imaging Detection and Ranging</a:t>
            </a:r>
            <a:r>
              <a:rPr lang="en-US" sz="2000" dirty="0">
                <a:latin typeface="arial"/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019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Vegetation model(s) - 5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484784"/>
            <a:ext cx="35283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organic material falling to the ground forms the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litter</a:t>
            </a:r>
            <a:r>
              <a:rPr lang="en-US" sz="2000" dirty="0"/>
              <a:t> layer. </a:t>
            </a:r>
          </a:p>
          <a:p>
            <a:endParaRPr lang="en-US" sz="2000" dirty="0"/>
          </a:p>
          <a:p>
            <a:r>
              <a:rPr lang="en-US" sz="2000" dirty="0"/>
              <a:t>Litter (one or more types) is simply a carbon pool which is (linearly) emptied by degradation (i.e. exponential decay), while its C output is stored in the soil (one or more layers) from which carbon is partly taken from roots and partly returns to the atmosphere. </a:t>
            </a:r>
          </a:p>
          <a:p>
            <a:endParaRPr lang="en-US" sz="2000" dirty="0"/>
          </a:p>
          <a:p>
            <a:r>
              <a:rPr lang="en-US" sz="2000" dirty="0"/>
              <a:t>Litter forms naturally and is increased by forestry operations.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53286"/>
            <a:ext cx="4960352" cy="45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41168"/>
            <a:ext cx="2410824" cy="18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740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Vegetation model(s) - 6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79996" y="1628800"/>
            <a:ext cx="7492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Depending on the site and the type of vegetation, the carbon pools in a (unperturbed) forest always reach an equilibrium condition with a certain C </a:t>
            </a:r>
            <a:r>
              <a:rPr lang="en-US" sz="2000" b="1" dirty="0"/>
              <a:t>stock</a:t>
            </a:r>
            <a:r>
              <a:rPr lang="en-US" sz="2000" dirty="0"/>
              <a:t>, but no more </a:t>
            </a:r>
            <a:r>
              <a:rPr lang="en-US" sz="2000" b="1" dirty="0"/>
              <a:t>sink</a:t>
            </a:r>
            <a:r>
              <a:rPr lang="en-US" sz="2000" dirty="0"/>
              <a:t> (C sequestered = C released).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5910241" cy="365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759624" y="2780928"/>
            <a:ext cx="19442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NOTE: the time constants of the lower layers of soil may be of the order of hundreds years. </a:t>
            </a:r>
          </a:p>
          <a:p>
            <a:endParaRPr lang="en-US" sz="2000" dirty="0"/>
          </a:p>
          <a:p>
            <a:r>
              <a:rPr lang="en-US" sz="2000" dirty="0"/>
              <a:t>This means the equilibrium is reached in several hundreds years. </a:t>
            </a:r>
          </a:p>
        </p:txBody>
      </p:sp>
    </p:spTree>
    <p:extLst>
      <p:ext uri="{BB962C8B-B14F-4D97-AF65-F5344CB8AC3E}">
        <p14:creationId xmlns:p14="http://schemas.microsoft.com/office/powerpoint/2010/main" val="785006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Unperturbed forest</a:t>
            </a:r>
          </a:p>
        </p:txBody>
      </p:sp>
      <p:graphicFrame>
        <p:nvGraphicFramePr>
          <p:cNvPr id="3" name="Grafic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802963"/>
              </p:ext>
            </p:extLst>
          </p:nvPr>
        </p:nvGraphicFramePr>
        <p:xfrm>
          <a:off x="251520" y="1484784"/>
          <a:ext cx="662473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540748" cy="240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551824" y="4980636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5950019" y="2708920"/>
            <a:ext cx="8640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2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emissions (2)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571612"/>
            <a:ext cx="8280920" cy="4714908"/>
          </a:xfrm>
        </p:spPr>
        <p:txBody>
          <a:bodyPr wrap="square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800" dirty="0"/>
              <a:t>Despite the low GWP, CO</a:t>
            </a:r>
            <a:r>
              <a:rPr lang="en-US" sz="1800" baseline="-25000" dirty="0"/>
              <a:t>2</a:t>
            </a:r>
            <a:r>
              <a:rPr lang="en-US" sz="1800" dirty="0"/>
              <a:t> is by far the most important GHG.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/>
              <a:t>Emissions are the result of all combustion processes based on fossil fuels, as well as of </a:t>
            </a:r>
            <a:br>
              <a:rPr lang="en-US" sz="1800" dirty="0"/>
            </a:br>
            <a:r>
              <a:rPr lang="en-US" sz="1800" dirty="0"/>
              <a:t>the respiration of all living organisms, including vegetation.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/>
              <a:t>Three ways of reducing CO</a:t>
            </a:r>
            <a:r>
              <a:rPr lang="en-US" sz="1800" baseline="-25000" dirty="0"/>
              <a:t>2</a:t>
            </a:r>
            <a:r>
              <a:rPr lang="en-US" sz="1800" dirty="0"/>
              <a:t> emissions: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CCS (carbon capture and storage): end-of-pipe measure just for large point sources 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Fuel reduction (efficiency measure)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Fuel substitution with biomass (efficiency measure):  the net carbon balance of </a:t>
            </a:r>
            <a:br>
              <a:rPr lang="en-US" sz="1800" dirty="0"/>
            </a:br>
            <a:r>
              <a:rPr lang="en-US" sz="1800" dirty="0"/>
              <a:t>bioenergy is (almost) zero over an horizon of few tens of years.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/>
              <a:t>Vegetation however can also absorb CO</a:t>
            </a:r>
            <a:r>
              <a:rPr lang="en-US" sz="1800" baseline="-25000" dirty="0"/>
              <a:t>2</a:t>
            </a:r>
            <a:r>
              <a:rPr lang="en-US" sz="1800" dirty="0"/>
              <a:t> and stock it through photosynthesis in the </a:t>
            </a:r>
            <a:br>
              <a:rPr lang="en-US" sz="1800" dirty="0"/>
            </a:br>
            <a:r>
              <a:rPr lang="en-US" sz="1800" dirty="0"/>
              <a:t>biomass. The main way we can absorb carbon from the atmosphere is thus </a:t>
            </a:r>
            <a:r>
              <a:rPr lang="en-US" sz="1800" b="1" dirty="0"/>
              <a:t>managing </a:t>
            </a:r>
            <a:br>
              <a:rPr lang="en-US" sz="1800" b="1" dirty="0"/>
            </a:br>
            <a:r>
              <a:rPr lang="en-US" sz="1800" b="1" dirty="0"/>
              <a:t>vegetation.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/>
              <a:t>Carbon budget models are thus basically forest management models.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/>
              <a:t>P.S. A relevant role is also played by ocean phytoplankton.</a:t>
            </a:r>
          </a:p>
        </p:txBody>
      </p:sp>
    </p:spTree>
    <p:extLst>
      <p:ext uri="{BB962C8B-B14F-4D97-AF65-F5344CB8AC3E}">
        <p14:creationId xmlns:p14="http://schemas.microsoft.com/office/powerpoint/2010/main" val="2372699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management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844824"/>
            <a:ext cx="79208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Besides external inputs (e.g. fires, parasite invasions, air pollution, acid rains,…), the dynamics of a forest is governed by management choices. </a:t>
            </a:r>
          </a:p>
          <a:p>
            <a:endParaRPr lang="en-US" sz="2000" dirty="0"/>
          </a:p>
          <a:p>
            <a:r>
              <a:rPr lang="en-US" sz="2000" dirty="0"/>
              <a:t>The components of the management actions (decision variables) are: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When to cut trees (usually a periodic decision)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How much to cut (% of biomass removed)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r>
              <a:rPr lang="en-US" sz="2000" dirty="0"/>
              <a:t>NOTE: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cutting operations determine an increase in mortality (and thus litter)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only wood (i.e. trunk, main branches) is removed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Forest cutting may determine the decrease of OTHER ecosystem services (e.g. erosion reduction, smoothing of temperature variation, preservation of water cycle and biodiversity,…)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6462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management - 2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61328" y="1506627"/>
            <a:ext cx="792088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Traditional forest management was based on revenue maximization:</a:t>
            </a:r>
          </a:p>
          <a:p>
            <a:endParaRPr lang="en-US" sz="2000" dirty="0"/>
          </a:p>
          <a:p>
            <a:r>
              <a:rPr lang="en-US" sz="2000" dirty="0"/>
              <a:t>Max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r>
              <a:rPr lang="en-US" sz="2000" dirty="0"/>
              <a:t>(u)   </a:t>
            </a:r>
            <a:r>
              <a:rPr lang="en-US" sz="2000" dirty="0" err="1"/>
              <a:t>s.t.</a:t>
            </a:r>
            <a:r>
              <a:rPr lang="en-US" sz="2000" dirty="0"/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 </a:t>
            </a:r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</a:t>
            </a:r>
            <a:r>
              <a:rPr lang="en-US" sz="2000" dirty="0">
                <a:cs typeface="Times New Roman" panose="02020603050405020304" pitchFamily="18" charset="0"/>
                <a:sym typeface="Symbol"/>
              </a:rPr>
              <a:t>on a certain time horizon (100 years?)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cs typeface="Times New Roman" panose="02020603050405020304" pitchFamily="18" charset="0"/>
                <a:sym typeface="Symbol"/>
              </a:rPr>
              <a:t>Where the decision vector u has 2 components:  T, i.e., the period of the operation (e.g. : every 3, 5, 20, 50,… years), and R, </a:t>
            </a:r>
            <a:r>
              <a:rPr lang="en-US" sz="2000" dirty="0" err="1">
                <a:cs typeface="Times New Roman" panose="02020603050405020304" pitchFamily="18" charset="0"/>
                <a:sym typeface="Symbol"/>
              </a:rPr>
              <a:t>i</a:t>
            </a:r>
            <a:r>
              <a:rPr lang="en-US" sz="2000" dirty="0">
                <a:cs typeface="Times New Roman" panose="02020603050405020304" pitchFamily="18" charset="0"/>
                <a:sym typeface="Symbol"/>
              </a:rPr>
              <a:t>. e. , the percentage of above ground biomass removed.  The constraint is normally set to prevent deforestation.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88" y="3861048"/>
            <a:ext cx="4032448" cy="273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220072" y="4221088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the (high frequency – a cut every 20 years) periodic input is progressively attenuated by the filtering properties of the system. The soil content practically does not change.</a:t>
            </a:r>
          </a:p>
        </p:txBody>
      </p:sp>
      <p:sp>
        <p:nvSpPr>
          <p:cNvPr id="4" name="Rettangolo 3"/>
          <p:cNvSpPr/>
          <p:nvPr/>
        </p:nvSpPr>
        <p:spPr>
          <a:xfrm>
            <a:off x="4139952" y="4653136"/>
            <a:ext cx="48181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11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management - 3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03672" y="1772816"/>
            <a:ext cx="792088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the objective is maximum C sequestration, the problem becomes:</a:t>
            </a:r>
          </a:p>
          <a:p>
            <a:endParaRPr lang="en-US" sz="2000" dirty="0"/>
          </a:p>
          <a:p>
            <a:r>
              <a:rPr lang="en-US" sz="2000" dirty="0"/>
              <a:t>Max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flux</a:t>
            </a:r>
            <a:r>
              <a:rPr lang="en-US" sz="2000" dirty="0"/>
              <a:t>(u)   </a:t>
            </a:r>
            <a:r>
              <a:rPr lang="en-US" sz="2000" dirty="0" err="1"/>
              <a:t>s.t.</a:t>
            </a:r>
            <a:r>
              <a:rPr lang="en-US" sz="2000" dirty="0"/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 </a:t>
            </a:r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  </a:t>
            </a:r>
          </a:p>
          <a:p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cs typeface="Times New Roman" panose="02020603050405020304" pitchFamily="18" charset="0"/>
                <a:sym typeface="Symbol"/>
              </a:rPr>
              <a:t>The decision vector remains the same and the constraint may be less relevant since the solution will certainly imply a non zero biomass of the forest. </a:t>
            </a:r>
          </a:p>
          <a:p>
            <a:endParaRPr lang="en-US" sz="1000" dirty="0">
              <a:cs typeface="Times New Roman" panose="02020603050405020304" pitchFamily="18" charset="0"/>
              <a:sym typeface="Symbol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cs typeface="Times New Roman" panose="02020603050405020304" pitchFamily="18" charset="0"/>
                <a:sym typeface="Symbol"/>
              </a:rPr>
              <a:t>However, </a:t>
            </a:r>
            <a:r>
              <a:rPr lang="en-US" sz="2000" dirty="0">
                <a:solidFill>
                  <a:srgbClr val="FFFF00"/>
                </a:solidFill>
                <a:cs typeface="Times New Roman" panose="02020603050405020304" pitchFamily="18" charset="0"/>
                <a:sym typeface="Symbol"/>
              </a:rPr>
              <a:t>the carbon flux stored by the forest is normally much less relevant than the C spared by using forest biomass as a substitute for fossil fuel.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cs typeface="Times New Roman" panose="02020603050405020304" pitchFamily="18" charset="0"/>
                <a:sym typeface="Symbol"/>
              </a:rPr>
              <a:t>This means that the wood is “burnt” to produce energy (thus releasing the C stocked during growth), but avoids the release of a correspondent amount of fossil energy (i.e. bioenergy is “carbon neutral”).than the C saved</a:t>
            </a:r>
            <a:endParaRPr 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26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management - 4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03672" y="1556792"/>
            <a:ext cx="792088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problem is thus:</a:t>
            </a:r>
          </a:p>
          <a:p>
            <a:r>
              <a:rPr lang="en-US" sz="2000" dirty="0"/>
              <a:t>Max </a:t>
            </a:r>
            <a:r>
              <a:rPr lang="en-US" sz="3200" dirty="0"/>
              <a:t>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flux</a:t>
            </a:r>
            <a:r>
              <a:rPr lang="en-US" sz="2000" dirty="0"/>
              <a:t>(u) +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avoided</a:t>
            </a:r>
            <a:r>
              <a:rPr lang="en-US" sz="2000" dirty="0"/>
              <a:t>(u)</a:t>
            </a:r>
            <a:r>
              <a:rPr lang="en-US" sz="3200" dirty="0"/>
              <a:t>)</a:t>
            </a:r>
            <a:r>
              <a:rPr lang="en-US" sz="2000" dirty="0"/>
              <a:t>,  possibly  </a:t>
            </a:r>
            <a:r>
              <a:rPr lang="en-US" sz="2000" dirty="0" err="1"/>
              <a:t>s.t.</a:t>
            </a:r>
            <a:r>
              <a:rPr lang="en-US" sz="2000" dirty="0"/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 </a:t>
            </a:r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</a:t>
            </a:r>
            <a:r>
              <a:rPr lang="en-US" sz="2000" dirty="0">
                <a:cs typeface="Times New Roman" panose="02020603050405020304" pitchFamily="18" charset="0"/>
                <a:sym typeface="Symbol"/>
              </a:rPr>
              <a:t>and/or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Litter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 </a:t>
            </a:r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000" dirty="0">
                <a:cs typeface="Times New Roman" panose="02020603050405020304" pitchFamily="18" charset="0"/>
                <a:sym typeface="Symbol"/>
              </a:rPr>
              <a:t>and/or 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			      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Avg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(Revenue) </a:t>
            </a:r>
            <a:r>
              <a:rPr lang="en-US" sz="2000" dirty="0">
                <a:sym typeface="Symbol"/>
              </a:rPr>
              <a:t> </a:t>
            </a:r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Rev</a:t>
            </a:r>
          </a:p>
          <a:p>
            <a:pPr>
              <a:spcBef>
                <a:spcPts val="1200"/>
              </a:spcBef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avoided</a:t>
            </a:r>
            <a:r>
              <a:rPr lang="en-US" sz="2000" dirty="0"/>
              <a:t>(u) depends on how the biomass is used to produce energy in order to compute the equivalent fossil fuel.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Examples: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centralized combined heat and power plants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ym typeface="Symbol"/>
              </a:rPr>
              <a:t>domestic heaters</a:t>
            </a:r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ym typeface="Symbol"/>
              </a:rPr>
              <a:t>district heating systems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ym typeface="Symbol"/>
              </a:rPr>
              <a:t>conversion to liquid fuels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ym typeface="Symbol"/>
              </a:rPr>
              <a:t>…</a:t>
            </a:r>
          </a:p>
          <a:p>
            <a:endParaRPr lang="en-US" sz="1000" i="1" u="sng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r>
              <a:rPr lang="en-US" sz="2000" dirty="0">
                <a:sym typeface="Symbol"/>
              </a:rPr>
              <a:t>To correctly compute the avoided emission, one should take into account the </a:t>
            </a:r>
            <a:r>
              <a:rPr lang="en-US" sz="2000" b="1" dirty="0">
                <a:sym typeface="Symbol"/>
              </a:rPr>
              <a:t>whole energy conversion process – LCA </a:t>
            </a:r>
            <a:r>
              <a:rPr lang="en-US" sz="2000" dirty="0">
                <a:sym typeface="Symbol"/>
              </a:rPr>
              <a:t>(e.g., transportation of biomass requires more energy than transportation of fossil fuel).</a:t>
            </a:r>
            <a:endParaRPr lang="en-US" sz="2000" b="1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697126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179512" y="76200"/>
            <a:ext cx="8610600" cy="6781800"/>
            <a:chOff x="179512" y="76200"/>
            <a:chExt cx="8610600" cy="6781800"/>
          </a:xfrm>
        </p:grpSpPr>
        <p:pic>
          <p:nvPicPr>
            <p:cNvPr id="3" name="Picture 2" descr="fu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112" y="990600"/>
              <a:ext cx="8001000" cy="453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AutoShape 3"/>
            <p:cNvCxnSpPr>
              <a:cxnSpLocks noChangeShapeType="1"/>
              <a:stCxn id="3" idx="1"/>
              <a:endCxn id="3" idx="1"/>
            </p:cNvCxnSpPr>
            <p:nvPr/>
          </p:nvCxnSpPr>
          <p:spPr bwMode="auto">
            <a:xfrm>
              <a:off x="789112" y="3260725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017712" y="5334000"/>
              <a:ext cx="7772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11560" y="990600"/>
              <a:ext cx="381000" cy="464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855912" y="53340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charset="0"/>
                </a:rPr>
                <a:t>100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865312" y="5334146"/>
              <a:ext cx="228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charset="0"/>
                </a:rPr>
                <a:t>0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998912" y="53340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charset="0"/>
                </a:rPr>
                <a:t>200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065712" y="53340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charset="0"/>
                </a:rPr>
                <a:t>300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132512" y="53340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charset="0"/>
                </a:rPr>
                <a:t>400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275512" y="53340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charset="0"/>
                </a:rPr>
                <a:t>500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7342312" y="53340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charset="0"/>
                </a:rPr>
                <a:t>600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560512" y="42672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400" dirty="0">
                  <a:latin typeface="Arial" charset="0"/>
                </a:rPr>
                <a:t>25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560512" y="34290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400" dirty="0">
                  <a:latin typeface="Arial" charset="0"/>
                </a:rPr>
                <a:t>50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560512" y="26670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400" dirty="0">
                  <a:latin typeface="Arial" charset="0"/>
                </a:rPr>
                <a:t>75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560512" y="18288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400" dirty="0">
                  <a:latin typeface="Arial" charset="0"/>
                </a:rPr>
                <a:t>100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560512" y="9906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latin typeface="Arial" charset="0"/>
                </a:rPr>
                <a:t>125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 rot="16200000">
              <a:off x="-665831" y="3131343"/>
              <a:ext cx="2057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latin typeface="Arial" charset="0"/>
                </a:rPr>
                <a:t>Carbon (Mg/ha)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3837112" y="5715000"/>
              <a:ext cx="990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latin typeface="Arial" charset="0"/>
                </a:rPr>
                <a:t>Years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522912" y="1905000"/>
              <a:ext cx="2362200" cy="915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latin typeface="Arial" charset="0"/>
                </a:rPr>
                <a:t>Total carbon sequestration + emissions offset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4827712" y="3200400"/>
              <a:ext cx="27432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latin typeface="Arial" charset="0"/>
                </a:rPr>
                <a:t>Biofuel offset of fossil fuel emissions</a:t>
              </a:r>
            </a:p>
          </p:txBody>
        </p:sp>
        <p:sp>
          <p:nvSpPr>
            <p:cNvPr id="24" name="AutoShape 23"/>
            <p:cNvSpPr>
              <a:spLocks/>
            </p:cNvSpPr>
            <p:nvPr/>
          </p:nvSpPr>
          <p:spPr bwMode="auto">
            <a:xfrm>
              <a:off x="6580312" y="3810000"/>
              <a:ext cx="1447800" cy="609600"/>
            </a:xfrm>
            <a:prstGeom prst="callout1">
              <a:avLst>
                <a:gd name="adj1" fmla="val 18750"/>
                <a:gd name="adj2" fmla="val -5264"/>
                <a:gd name="adj3" fmla="val 103384"/>
                <a:gd name="adj4" fmla="val -3157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1800">
                  <a:latin typeface="Arial" charset="0"/>
                </a:rPr>
                <a:t>Soil carbon</a:t>
              </a:r>
            </a:p>
          </p:txBody>
        </p:sp>
        <p:sp>
          <p:nvSpPr>
            <p:cNvPr id="25" name="AutoShape 24"/>
            <p:cNvSpPr>
              <a:spLocks/>
            </p:cNvSpPr>
            <p:nvPr/>
          </p:nvSpPr>
          <p:spPr bwMode="auto">
            <a:xfrm>
              <a:off x="5894512" y="5715000"/>
              <a:ext cx="1676400" cy="609600"/>
            </a:xfrm>
            <a:prstGeom prst="callout1">
              <a:avLst>
                <a:gd name="adj1" fmla="val 18750"/>
                <a:gd name="adj2" fmla="val -4546"/>
                <a:gd name="adj3" fmla="val -175000"/>
                <a:gd name="adj4" fmla="val -1363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1800">
                  <a:latin typeface="Arial" charset="0"/>
                </a:rPr>
                <a:t>Carbon in aboveground biomass</a:t>
              </a:r>
            </a:p>
          </p:txBody>
        </p:sp>
        <p:sp>
          <p:nvSpPr>
            <p:cNvPr id="26" name="AutoShape 25"/>
            <p:cNvSpPr>
              <a:spLocks/>
            </p:cNvSpPr>
            <p:nvPr/>
          </p:nvSpPr>
          <p:spPr bwMode="auto">
            <a:xfrm>
              <a:off x="408112" y="5829300"/>
              <a:ext cx="1981200" cy="609600"/>
            </a:xfrm>
            <a:prstGeom prst="callout1">
              <a:avLst>
                <a:gd name="adj1" fmla="val 18750"/>
                <a:gd name="adj2" fmla="val 103847"/>
                <a:gd name="adj3" fmla="val -106250"/>
                <a:gd name="adj4" fmla="val 11538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1800">
                  <a:latin typeface="Arial" charset="0"/>
                </a:rPr>
                <a:t>Carbon in wood fuel</a:t>
              </a: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703512" y="76200"/>
              <a:ext cx="5638800" cy="1068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/>
                <a:t>CO2fix Model Simulation: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1600" i="1" dirty="0"/>
                <a:t>Scenario = harvest for biomass only, northern hardwood stand, UVM Jericho Research Forest</a:t>
              </a:r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2617912" y="6400800"/>
              <a:ext cx="3352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/>
                <a:t>Data courtesy of Andy Book, Mike Thomas, and John Shane</a:t>
              </a:r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3221628" y="1019283"/>
              <a:ext cx="270817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5797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management - Conclusions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556792"/>
            <a:ext cx="84969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Asymptotically,  any unmanaged forest is a carbon stock, but not a carbon sink, thus…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Only growing vegetation constitutes a carbon sink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Keeping the forest “young” may reduce the amount of litter (less dead material on the ground ≈ reduction of some </a:t>
            </a:r>
            <a:r>
              <a:rPr lang="en-US" sz="2400" dirty="0" err="1"/>
              <a:t>ecoservices</a:t>
            </a:r>
            <a:r>
              <a:rPr lang="en-US" sz="2400" dirty="0"/>
              <a:t>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Modifying the soil cover (e.g., from forest to agriculture) implies a change not only of the above ground biomass (and C stock), but also of the soil C content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Avoided C emissions (bioenergy) are higher than sequestered C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Transients are always very long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solution of forest management problems is normally periodic (only average values on a period are meaningful).</a:t>
            </a:r>
          </a:p>
        </p:txBody>
      </p:sp>
    </p:spTree>
    <p:extLst>
      <p:ext uri="{BB962C8B-B14F-4D97-AF65-F5344CB8AC3E}">
        <p14:creationId xmlns:p14="http://schemas.microsoft.com/office/powerpoint/2010/main" val="1274059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 – Emilia-Romagna region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8" y="4969718"/>
            <a:ext cx="88773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2947"/>
          <a:stretch/>
        </p:blipFill>
        <p:spPr bwMode="auto">
          <a:xfrm>
            <a:off x="146534" y="1556792"/>
            <a:ext cx="6005552" cy="33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956" y="2827607"/>
            <a:ext cx="3525524" cy="11438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372200" y="156176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Constraint on the minimum litter.</a:t>
            </a:r>
          </a:p>
          <a:p>
            <a:r>
              <a:rPr lang="en-US" dirty="0"/>
              <a:t>MAR = maximum annual removal </a:t>
            </a:r>
            <a:r>
              <a:rPr lang="en-US" dirty="0">
                <a:sym typeface="Symbol"/>
              </a:rPr>
              <a:t> max revenue</a:t>
            </a:r>
            <a:endParaRPr lang="en-US" dirty="0"/>
          </a:p>
        </p:txBody>
      </p:sp>
      <p:sp>
        <p:nvSpPr>
          <p:cNvPr id="4" name="Ovale 3"/>
          <p:cNvSpPr/>
          <p:nvPr/>
        </p:nvSpPr>
        <p:spPr>
          <a:xfrm>
            <a:off x="4716016" y="5733256"/>
            <a:ext cx="50405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6271636" y="4005064"/>
            <a:ext cx="2692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 CO</a:t>
            </a:r>
            <a:r>
              <a:rPr lang="en-US" baseline="-25000" dirty="0"/>
              <a:t>2</a:t>
            </a:r>
            <a:r>
              <a:rPr lang="en-US" dirty="0"/>
              <a:t> (sustainable) reduction = 300 </a:t>
            </a:r>
            <a:r>
              <a:rPr lang="en-US" dirty="0" err="1"/>
              <a:t>kt</a:t>
            </a:r>
            <a:r>
              <a:rPr lang="en-US" dirty="0"/>
              <a:t>/y</a:t>
            </a:r>
          </a:p>
          <a:p>
            <a:r>
              <a:rPr lang="en-US" dirty="0"/>
              <a:t>(675 without litter const.)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258152" y="5877272"/>
            <a:ext cx="1013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possibly negative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732048" y="591967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(10y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2651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the future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1700808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Drivers, technologies, external conditions are permanently evolving, thus a traditional plan, foreseen the actuation of a set of measures within a given horizon (5-10 years), will never materialize as planned. Some (technology driven) change are very fast. </a:t>
            </a:r>
          </a:p>
          <a:p>
            <a:endParaRPr lang="en-US" dirty="0"/>
          </a:p>
          <a:p>
            <a:pPr marL="357188" indent="-357188"/>
            <a:r>
              <a:rPr lang="en-US" dirty="0"/>
              <a:t>Ex. the rapid diffusion of LED lights (the power of lights in a flat may be reduced up to 10 times);</a:t>
            </a:r>
          </a:p>
          <a:p>
            <a:pPr marL="357188" indent="-357188"/>
            <a:r>
              <a:rPr lang="en-US" dirty="0"/>
              <a:t>     car and bike sharing are substantially decreasing the number of cars.   </a:t>
            </a:r>
          </a:p>
          <a:p>
            <a:pPr marL="357188" indent="-357188"/>
            <a:endParaRPr lang="en-US" dirty="0"/>
          </a:p>
          <a:p>
            <a:r>
              <a:rPr lang="en-US" dirty="0"/>
              <a:t>It is necessary to move from traditional planning to a continuous </a:t>
            </a:r>
            <a:r>
              <a:rPr lang="en-US" dirty="0">
                <a:solidFill>
                  <a:srgbClr val="FF0000"/>
                </a:solidFill>
              </a:rPr>
              <a:t>control policy</a:t>
            </a:r>
            <a:r>
              <a:rPr lang="en-US" dirty="0"/>
              <a:t>, that fosters the evolution in the planned direction, but considering the current situation.</a:t>
            </a:r>
          </a:p>
          <a:p>
            <a:endParaRPr lang="en-US" dirty="0"/>
          </a:p>
          <a:p>
            <a:r>
              <a:rPr lang="en-US" dirty="0"/>
              <a:t>Such a control policy can be based on what is known as the “receding horizon” in control theory and is being developed by sociologists and planners as “</a:t>
            </a:r>
            <a:r>
              <a:rPr lang="en-US" dirty="0">
                <a:solidFill>
                  <a:srgbClr val="FF0000"/>
                </a:solidFill>
              </a:rPr>
              <a:t>transition management</a:t>
            </a:r>
            <a:r>
              <a:rPr lang="en-US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50900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emissions (3)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821010"/>
            <a:ext cx="3219048" cy="4608512"/>
          </a:xfrm>
        </p:spPr>
        <p:txBody>
          <a:bodyPr wrap="square"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The overall carbon </a:t>
            </a:r>
            <a:br>
              <a:rPr lang="en-US" sz="2400" dirty="0"/>
            </a:br>
            <a:r>
              <a:rPr lang="en-US" sz="2400" dirty="0"/>
              <a:t>budget of the planet </a:t>
            </a:r>
            <a:br>
              <a:rPr lang="en-US" sz="2400" dirty="0"/>
            </a:br>
            <a:r>
              <a:rPr lang="en-US" sz="2400" dirty="0"/>
              <a:t>is approximately </a:t>
            </a:r>
            <a:br>
              <a:rPr lang="en-US" sz="2400" dirty="0"/>
            </a:br>
            <a:r>
              <a:rPr lang="en-US" sz="2400" dirty="0"/>
              <a:t>shown in the figure.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0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The mass of C in the </a:t>
            </a:r>
            <a:br>
              <a:rPr lang="en-US" sz="2400" dirty="0"/>
            </a:br>
            <a:r>
              <a:rPr lang="en-US" sz="2400" dirty="0"/>
              <a:t>atmosphere is about </a:t>
            </a:r>
            <a:br>
              <a:rPr lang="en-US" sz="2400" dirty="0"/>
            </a:br>
            <a:r>
              <a:rPr lang="en-US" sz="2400" dirty="0"/>
              <a:t>850 Gt </a:t>
            </a:r>
            <a:br>
              <a:rPr lang="en-US" sz="2400" dirty="0"/>
            </a:br>
            <a:r>
              <a:rPr lang="en-US" sz="2400" dirty="0"/>
              <a:t>(i.e. 3100 Gt of CO</a:t>
            </a:r>
            <a:r>
              <a:rPr lang="en-US" sz="2400" baseline="-25000" dirty="0"/>
              <a:t>2</a:t>
            </a:r>
            <a:r>
              <a:rPr lang="en-US" sz="2400" dirty="0"/>
              <a:t>).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0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The overall result is an</a:t>
            </a:r>
            <a:br>
              <a:rPr lang="en-US" sz="2400" dirty="0"/>
            </a:br>
            <a:r>
              <a:rPr lang="en-US" sz="2400" dirty="0"/>
              <a:t>increase of about 16 Gt in 2006-15.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11908"/>
            <a:ext cx="5346179" cy="502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34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emissions (4)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561435"/>
            <a:ext cx="8628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increase of the CO</a:t>
            </a:r>
            <a:r>
              <a:rPr lang="en-US" baseline="-25000" dirty="0"/>
              <a:t>2</a:t>
            </a:r>
            <a:r>
              <a:rPr lang="en-US" dirty="0"/>
              <a:t> content of the atmosphere corresponded to an increase in global concentration up to more than 400 ppm.</a:t>
            </a:r>
          </a:p>
          <a:p>
            <a:endParaRPr lang="en-US" dirty="0"/>
          </a:p>
          <a:p>
            <a:r>
              <a:rPr lang="en-US" dirty="0"/>
              <a:t>Note: CO</a:t>
            </a:r>
            <a:r>
              <a:rPr lang="en-US" baseline="-25000" dirty="0"/>
              <a:t>2</a:t>
            </a:r>
            <a:r>
              <a:rPr lang="en-US" dirty="0"/>
              <a:t> concentration has a seasonal variation due to vegetation activity.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9030" r="15815" b="2000"/>
          <a:stretch/>
        </p:blipFill>
        <p:spPr bwMode="auto">
          <a:xfrm>
            <a:off x="175825" y="2843875"/>
            <a:ext cx="5315742" cy="350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3"/>
          <p:cNvSpPr/>
          <p:nvPr/>
        </p:nvSpPr>
        <p:spPr>
          <a:xfrm>
            <a:off x="3842658" y="2803585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063" y="2790414"/>
            <a:ext cx="3556248" cy="272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195" y="5165775"/>
            <a:ext cx="3815642" cy="1534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Connettore 2 5"/>
          <p:cNvCxnSpPr>
            <a:stCxn id="4" idx="4"/>
          </p:cNvCxnSpPr>
          <p:nvPr/>
        </p:nvCxnSpPr>
        <p:spPr>
          <a:xfrm flipH="1">
            <a:off x="3122578" y="3091617"/>
            <a:ext cx="1152128" cy="326103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6735604" y="5589240"/>
            <a:ext cx="2245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</a:rPr>
              <a:t>408.54 parts per million (ppm) October 7, 2019</a:t>
            </a:r>
          </a:p>
        </p:txBody>
      </p:sp>
    </p:spTree>
    <p:extLst>
      <p:ext uri="{BB962C8B-B14F-4D97-AF65-F5344CB8AC3E}">
        <p14:creationId xmlns:p14="http://schemas.microsoft.com/office/powerpoint/2010/main" val="405262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Global carbon stocks </a:t>
            </a:r>
            <a:endParaRPr lang="en-US" sz="3600" dirty="0"/>
          </a:p>
        </p:txBody>
      </p:sp>
      <p:grpSp>
        <p:nvGrpSpPr>
          <p:cNvPr id="3" name="Gruppo 2"/>
          <p:cNvGrpSpPr/>
          <p:nvPr/>
        </p:nvGrpSpPr>
        <p:grpSpPr>
          <a:xfrm>
            <a:off x="395536" y="1895872"/>
            <a:ext cx="8612951" cy="4820344"/>
            <a:chOff x="279529" y="1679600"/>
            <a:chExt cx="8612951" cy="482034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29" y="1772816"/>
              <a:ext cx="8612951" cy="468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e 4"/>
            <p:cNvSpPr/>
            <p:nvPr/>
          </p:nvSpPr>
          <p:spPr>
            <a:xfrm>
              <a:off x="7812360" y="1679600"/>
              <a:ext cx="576064" cy="43204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e 7"/>
            <p:cNvSpPr/>
            <p:nvPr/>
          </p:nvSpPr>
          <p:spPr>
            <a:xfrm>
              <a:off x="7138888" y="6067896"/>
              <a:ext cx="576065" cy="43204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395536" y="1526540"/>
            <a:ext cx="8720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However, most of the world carbon is in the soil   </a:t>
            </a:r>
            <a:r>
              <a:rPr lang="en-US" i="1" dirty="0"/>
              <a:t>(IPCC data)</a:t>
            </a:r>
          </a:p>
        </p:txBody>
      </p:sp>
    </p:spTree>
    <p:extLst>
      <p:ext uri="{BB962C8B-B14F-4D97-AF65-F5344CB8AC3E}">
        <p14:creationId xmlns:p14="http://schemas.microsoft.com/office/powerpoint/2010/main" val="263315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Carbon budget models</a:t>
            </a:r>
            <a:endParaRPr lang="en-US" sz="3600" dirty="0"/>
          </a:p>
        </p:txBody>
      </p:sp>
      <p:sp>
        <p:nvSpPr>
          <p:cNvPr id="4" name="Rettangolo 3"/>
          <p:cNvSpPr/>
          <p:nvPr/>
        </p:nvSpPr>
        <p:spPr>
          <a:xfrm>
            <a:off x="2286000" y="21328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350347"/>
              </p:ext>
            </p:extLst>
          </p:nvPr>
        </p:nvGraphicFramePr>
        <p:xfrm>
          <a:off x="1221042" y="2276872"/>
          <a:ext cx="6701916" cy="347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67544" y="170080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They</a:t>
            </a:r>
            <a:r>
              <a:rPr lang="it-IT" sz="2000" dirty="0"/>
              <a:t> are </a:t>
            </a:r>
            <a:r>
              <a:rPr lang="it-IT" sz="2000" dirty="0" err="1"/>
              <a:t>basically</a:t>
            </a:r>
            <a:r>
              <a:rPr lang="it-IT" sz="2000" dirty="0"/>
              <a:t> </a:t>
            </a:r>
            <a:r>
              <a:rPr lang="it-IT" sz="2000" dirty="0" err="1"/>
              <a:t>composed</a:t>
            </a:r>
            <a:r>
              <a:rPr lang="it-IT" sz="2000" dirty="0"/>
              <a:t> by </a:t>
            </a:r>
            <a:r>
              <a:rPr lang="it-IT" sz="2000" dirty="0" err="1"/>
              <a:t>three</a:t>
            </a:r>
            <a:r>
              <a:rPr lang="it-IT" sz="2000" dirty="0"/>
              <a:t> </a:t>
            </a:r>
            <a:r>
              <a:rPr lang="it-IT" sz="2000" dirty="0" err="1"/>
              <a:t>compartments</a:t>
            </a:r>
            <a:r>
              <a:rPr lang="it-IT" sz="2000" dirty="0"/>
              <a:t>: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55576" y="5983753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Models differ for the detail with which each compartment is described.</a:t>
            </a:r>
          </a:p>
        </p:txBody>
      </p:sp>
    </p:spTree>
    <p:extLst>
      <p:ext uri="{BB962C8B-B14F-4D97-AF65-F5344CB8AC3E}">
        <p14:creationId xmlns:p14="http://schemas.microsoft.com/office/powerpoint/2010/main" val="412668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Carbon budget models (2)</a:t>
            </a:r>
            <a:endParaRPr lang="en-US" sz="3600" dirty="0"/>
          </a:p>
        </p:txBody>
      </p:sp>
      <p:sp>
        <p:nvSpPr>
          <p:cNvPr id="4" name="Rettangolo 3"/>
          <p:cNvSpPr/>
          <p:nvPr/>
        </p:nvSpPr>
        <p:spPr>
          <a:xfrm>
            <a:off x="2286000" y="21328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113256"/>
              </p:ext>
            </p:extLst>
          </p:nvPr>
        </p:nvGraphicFramePr>
        <p:xfrm>
          <a:off x="539552" y="2545313"/>
          <a:ext cx="2376264" cy="3219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67544" y="170080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central block represents the human actions and determines both the evolution of the vegetation and the overall carbon balance in the atmosphere.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491880" y="2420888"/>
            <a:ext cx="489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Human actions can be of different types: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Deforestation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Afforestation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Bioenergy production (substitution of fossil fuels with biomass, with consequent release of the carbon stored in the biomass)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Cuts of different 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Wood production for various purposes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83568" y="602128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Decisions must be taken on how to manage the living biomass and how to use the dead one.  </a:t>
            </a:r>
          </a:p>
        </p:txBody>
      </p:sp>
    </p:spTree>
    <p:extLst>
      <p:ext uri="{BB962C8B-B14F-4D97-AF65-F5344CB8AC3E}">
        <p14:creationId xmlns:p14="http://schemas.microsoft.com/office/powerpoint/2010/main" val="32765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Carbon budget models (3)</a:t>
            </a:r>
            <a:endParaRPr lang="en-US" sz="3600" dirty="0"/>
          </a:p>
        </p:txBody>
      </p:sp>
      <p:sp>
        <p:nvSpPr>
          <p:cNvPr id="4" name="Rettangolo 3"/>
          <p:cNvSpPr/>
          <p:nvPr/>
        </p:nvSpPr>
        <p:spPr>
          <a:xfrm>
            <a:off x="2286000" y="21328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369626"/>
              </p:ext>
            </p:extLst>
          </p:nvPr>
        </p:nvGraphicFramePr>
        <p:xfrm>
          <a:off x="539552" y="2462777"/>
          <a:ext cx="2304256" cy="325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67544" y="170080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vegetation compartment represents the </a:t>
            </a:r>
            <a:r>
              <a:rPr lang="en-US" sz="2000" b="1" dirty="0"/>
              <a:t>dynamic</a:t>
            </a:r>
            <a:r>
              <a:rPr lang="en-US" sz="2000" dirty="0"/>
              <a:t> component of the model.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203848" y="2276872"/>
            <a:ext cx="55446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It may include a number of different components and processes.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Main components: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Epigean</a:t>
            </a:r>
            <a:r>
              <a:rPr lang="en-US" sz="2000" dirty="0"/>
              <a:t> (above ground) biomass (vegetation)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Hypogean</a:t>
            </a:r>
            <a:r>
              <a:rPr lang="en-US" sz="2000" dirty="0"/>
              <a:t> (below ground) biomass (roots)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Litter (dead material fallen on the ground)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Soil (at various depths)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Main processes: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Photosynthesis (growth)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Respiration (death)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Degradation of dead organic material (DOM)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Storage and release in and from the soil</a:t>
            </a:r>
          </a:p>
        </p:txBody>
      </p:sp>
    </p:spTree>
    <p:extLst>
      <p:ext uri="{BB962C8B-B14F-4D97-AF65-F5344CB8AC3E}">
        <p14:creationId xmlns:p14="http://schemas.microsoft.com/office/powerpoint/2010/main" val="891574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Carbon budget models (4)</a:t>
            </a:r>
            <a:endParaRPr lang="en-US" sz="3600" dirty="0"/>
          </a:p>
        </p:txBody>
      </p:sp>
      <p:sp>
        <p:nvSpPr>
          <p:cNvPr id="4" name="Rettangolo 3"/>
          <p:cNvSpPr/>
          <p:nvPr/>
        </p:nvSpPr>
        <p:spPr>
          <a:xfrm>
            <a:off x="2286000" y="21328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7544" y="155679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atmospheric compartment simply represents a static and infinite pool.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199780" y="1988840"/>
            <a:ext cx="55446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It provides carbon dioxide for vegetation photosynthesis and stores carbon derived from: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Plant respiration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Degradation of 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Release from the soil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of biomass for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Disposal (and hence, degradation) of wooden material used in different applications (construction, furniture, other products and residues)</a:t>
            </a:r>
          </a:p>
          <a:p>
            <a:r>
              <a:rPr lang="en-US" sz="2000" dirty="0"/>
              <a:t>These releases have quite different dynamics. From few hours (plant life), to years (bioenergy), to centuries (release from the soil).</a:t>
            </a:r>
          </a:p>
        </p:txBody>
      </p:sp>
      <p:graphicFrame>
        <p:nvGraphicFramePr>
          <p:cNvPr id="11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780997"/>
              </p:ext>
            </p:extLst>
          </p:nvPr>
        </p:nvGraphicFramePr>
        <p:xfrm>
          <a:off x="462360" y="2420888"/>
          <a:ext cx="2381448" cy="325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467544" y="6093296"/>
            <a:ext cx="8276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Current carbon budget models do not account for concentration changes in the atmosphere (see 2</a:t>
            </a:r>
            <a:r>
              <a:rPr lang="en-US" sz="2000" baseline="30000" dirty="0"/>
              <a:t>nd</a:t>
            </a:r>
            <a:r>
              <a:rPr lang="en-US" sz="2000" dirty="0"/>
              <a:t> module for other models on this topic).</a:t>
            </a:r>
          </a:p>
        </p:txBody>
      </p:sp>
    </p:spTree>
    <p:extLst>
      <p:ext uri="{BB962C8B-B14F-4D97-AF65-F5344CB8AC3E}">
        <p14:creationId xmlns:p14="http://schemas.microsoft.com/office/powerpoint/2010/main" val="492215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br">
              <a:srgbClr val="000000">
                <a:alpha val="0"/>
              </a:srgbClr>
            </a:outerShdw>
          </a:effectLst>
        </a:effectStyle>
        <a:effectStyle>
          <a:effectLst>
            <a:outerShdw dir="5400000" algn="ctr">
              <a:srgbClr val="EBE9ED">
                <a:alpha val="0"/>
              </a:srgbClr>
            </a:outerShdw>
          </a:effectLst>
          <a:scene3d>
            <a:camera prst="orthographicFront" fov="0">
              <a:rot lat="0" lon="0" rev="0"/>
            </a:camera>
            <a:lightRig rig="glow" dir="b">
              <a:rot lat="0" lon="0" rev="0"/>
            </a:lightRig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 fov="0">
              <a:rot lat="0" lon="0" rev="0"/>
            </a:camera>
            <a:lightRig rig="glow" dir="b">
              <a:rot lat="0" lon="0" rev="0"/>
            </a:lightRig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5000"/>
                <a:hueMod val="100000"/>
                <a:satMod val="100000"/>
              </a:schemeClr>
              <a:schemeClr val="phClr">
                <a:tint val="5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Montagna</Template>
  <TotalTime>7665</TotalTime>
  <Words>2224</Words>
  <Application>Microsoft Office PowerPoint</Application>
  <PresentationFormat>Presentazione su schermo (4:3)</PresentationFormat>
  <Paragraphs>239</Paragraphs>
  <Slides>27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7" baseType="lpstr">
      <vt:lpstr>Arial</vt:lpstr>
      <vt:lpstr>Arial</vt:lpstr>
      <vt:lpstr>Calibri</vt:lpstr>
      <vt:lpstr>Gill Sans MT</vt:lpstr>
      <vt:lpstr>Symbol</vt:lpstr>
      <vt:lpstr>Times New Roman</vt:lpstr>
      <vt:lpstr>Wingdings</vt:lpstr>
      <vt:lpstr>Wingdings 2</vt:lpstr>
      <vt:lpstr>Mountain</vt:lpstr>
      <vt:lpstr>Equazione</vt:lpstr>
      <vt:lpstr>C budget models: CO2 emissions</vt:lpstr>
      <vt:lpstr>CO2 emissions (2)</vt:lpstr>
      <vt:lpstr>CO2 emissions (3)</vt:lpstr>
      <vt:lpstr>CO2 emissions (4)</vt:lpstr>
      <vt:lpstr>Global carbon stocks </vt:lpstr>
      <vt:lpstr>Carbon budget models</vt:lpstr>
      <vt:lpstr>Carbon budget models (2)</vt:lpstr>
      <vt:lpstr>Carbon budget models (3)</vt:lpstr>
      <vt:lpstr>Carbon budget models (4)</vt:lpstr>
      <vt:lpstr>Examples of current models</vt:lpstr>
      <vt:lpstr>The overall  scheme</vt:lpstr>
      <vt:lpstr>Vegetation model(s)</vt:lpstr>
      <vt:lpstr>Presentazione standard di PowerPoint</vt:lpstr>
      <vt:lpstr>Vegetation model(s) - 2</vt:lpstr>
      <vt:lpstr>Vegetation model(s) - 3</vt:lpstr>
      <vt:lpstr>Vegetation model(s) - 4</vt:lpstr>
      <vt:lpstr>Vegetation model(s) - 5</vt:lpstr>
      <vt:lpstr>Vegetation model(s) - 6</vt:lpstr>
      <vt:lpstr>Unperturbed forest</vt:lpstr>
      <vt:lpstr>Forest management</vt:lpstr>
      <vt:lpstr>Forest management - 2</vt:lpstr>
      <vt:lpstr>Forest management - 3</vt:lpstr>
      <vt:lpstr>Forest management - 4</vt:lpstr>
      <vt:lpstr>Presentazione standard di PowerPoint</vt:lpstr>
      <vt:lpstr>Forest management - Conclusions</vt:lpstr>
      <vt:lpstr>Case study – Emilia-Romagna region</vt:lpstr>
      <vt:lpstr>Planning for the future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Giorgio Guariso</dc:creator>
  <cp:lastModifiedBy>Giorgio Guariso</cp:lastModifiedBy>
  <cp:revision>134</cp:revision>
  <dcterms:created xsi:type="dcterms:W3CDTF">2015-09-16T12:24:07Z</dcterms:created>
  <dcterms:modified xsi:type="dcterms:W3CDTF">2023-10-25T17:12:42Z</dcterms:modified>
</cp:coreProperties>
</file>